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charts/chart1.xml" ContentType="application/vnd.openxmlformats-officedocument.drawingml.chart+xml"/>
  <Override PartName="/ppt/media/image3.jpeg" ContentType="image/jpeg"/>
  <Override PartName="/ppt/media/image4.jpeg" ContentType="image/jpeg"/>
  <Override PartName="/ppt/charts/chart2.xml" ContentType="application/vnd.openxmlformats-officedocument.drawingml.chart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charts/chart3.xml" ContentType="application/vnd.openxmlformats-officedocument.drawingml.chart+xml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charts/chart4.xml" ContentType="application/vnd.openxmlformats-officedocument.drawingml.chart+xml"/>
  <Override PartName="/ppt/media/image16.jpeg" ContentType="image/jpeg"/>
  <Override PartName="/ppt/charts/chart5.xml" ContentType="application/vnd.openxmlformats-officedocument.drawingml.chart+xml"/>
  <Override PartName="/ppt/media/image17.jpeg" ContentType="image/jpeg"/>
  <Override PartName="/ppt/charts/chart6.xml" ContentType="application/vnd.openxmlformats-officedocument.drawingml.chart+xml"/>
  <Override PartName="/ppt/media/image18.jpeg" ContentType="image/jpeg"/>
  <Override PartName="/ppt/charts/chart7.xml" ContentType="application/vnd.openxmlformats-officedocument.drawingml.chart+xml"/>
  <Override PartName="/ppt/media/image1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06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06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119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119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119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610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06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395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395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086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086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086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592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395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478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1314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1314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1314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717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478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 lvl="0">
              <a:defRPr b="1" i="0" strike="noStrike" sz="252" u="none">
                <a:solidFill>
                  <a:srgbClr val="000000"/>
                </a:solidFill>
                <a:effectLst/>
                <a:latin typeface="Arial"/>
              </a:defRPr>
            </a:pPr>
            <a:r>
              <a:rPr b="1" i="0" strike="noStrike" sz="252" u="none">
                <a:solidFill>
                  <a:srgbClr val="000000"/>
                </a:solidFill>
                <a:effectLst/>
                <a:latin typeface="Arial"/>
              </a:rPr>
              <a:t>3-D Column 1</a:t>
            </a:r>
          </a:p>
        </c:rich>
      </c:tx>
      <c:layout/>
      <c:overlay val="1"/>
      <c:spPr>
        <a:noFill/>
        <a:effectLst/>
      </c:spPr>
    </c:title>
    <c:autoTitleDeleted val="1"/>
    <c:view3D>
      <c:rotX val="0"/>
      <c:hPercent val="113"/>
      <c:rotY val="0"/>
      <c:depthPercent val="50"/>
      <c:rAngAx val="0"/>
      <c:perspective val="30"/>
    </c:view3D>
    <c:floor>
      <c:spPr>
        <a:noFill/>
        <a:ln>
          <a:noFill/>
        </a:ln>
        <a:effectLst/>
      </c:spPr>
    </c:floor>
    <c:sideWall>
      <c:spPr>
        <a:noFill/>
        <a:ln>
          <a:noFill/>
        </a:ln>
        <a:effectLst/>
      </c:spPr>
    </c:sideWall>
    <c:backWall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05"/>
          <c:y val="0.005"/>
          <c:w val="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v>3-D Column 1</c:v>
          </c:tx>
          <c:spPr>
            <a:solidFill>
              <a:srgbClr val="FFCC00"/>
            </a:solidFill>
            <a:ln w="12700" cap="flat">
              <a:noFill/>
              <a:prstDash val="solid"/>
              <a:bevel/>
            </a:ln>
            <a:effectLst/>
          </c:spPr>
          <c:invertIfNegative val="0"/>
          <c:dPt>
            <c:idx val="0"/>
            <c:spPr>
              <a:solidFill>
                <a:srgbClr val="FFCC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2"/>
            <c:spPr>
              <a:solidFill>
                <a:srgbClr val="00FF00"/>
              </a:solidFill>
              <a:ln w="12700" cap="flat">
                <a:noFill/>
                <a:prstDash val="solid"/>
                <a:bevel/>
              </a:ln>
              <a:effectLst/>
            </c:spPr>
          </c:dPt>
          <c:dPt>
            <c:idx val="3"/>
            <c:spPr>
              <a:solidFill>
                <a:srgbClr val="00FFFF"/>
              </a:solidFill>
              <a:ln w="12700" cap="flat">
                <a:noFill/>
                <a:prstDash val="solid"/>
                <a:bevel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 lvl="0">
                    <a:defRPr b="1" i="0" strike="noStrike" sz="695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695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 lvl="0">
                    <a:defRPr b="1" i="0" strike="noStrike" sz="695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695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 lvl="0">
                    <a:defRPr b="1" i="0" strike="noStrike" sz="695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695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 lvl="0">
                    <a:defRPr b="1" i="0" strike="noStrike" sz="695" u="none">
                      <a:solidFill>
                        <a:srgbClr val="000000"/>
                      </a:solidFill>
                      <a:effectLst/>
                      <a:latin typeface="Arial"/>
                    </a:defRPr>
                  </a:pPr>
                  <a:r>
                    <a:rPr b="1" i="0" strike="noStrike" sz="695" u="none">
                      <a:solidFill>
                        <a:srgbClr val="000000"/>
                      </a:solidFill>
                      <a:effectLst/>
                      <a:latin typeface="Arial"/>
                    </a:rPr>
                    <a:t/>
                  </a: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 lvl="0">
                  <a:defRPr b="1" i="0" strike="noStrike" sz="695" u="none">
                    <a:solidFill>
                      <a:srgbClr val="000000"/>
                    </a:solidFill>
                    <a:effectLst/>
                    <a:latin typeface="Arial"/>
                  </a:defRPr>
                </a:pPr>
                <a:r>
                  <a:rPr b="1" i="0" strike="noStrike" sz="695" u="none">
                    <a:solidFill>
                      <a:srgbClr val="000000"/>
                    </a:solidFill>
                    <a:effectLst/>
                    <a:latin typeface="Arial"/>
                  </a:rPr>
                  <a:t/>
                </a: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Lit>
              <c:ptCount val="4"/>
              <c:pt idx="0">
                <c:v> A</c:v>
              </c:pt>
              <c:pt idx="1">
                <c:v> B</c:v>
              </c:pt>
              <c:pt idx="2">
                <c:v> C</c:v>
              </c:pt>
              <c:pt idx="3">
                <c:v> D</c:v>
              </c:pt>
            </c:strLit>
          </c:cat>
          <c:val>
            <c:numLit>
              <c:ptCount val="4"/>
              <c:pt idx="0">
                <c:v>0.000000</c:v>
              </c:pt>
              <c:pt idx="1">
                <c:v>0.000000</c:v>
              </c:pt>
              <c:pt idx="2">
                <c:v>0.000000</c:v>
              </c:pt>
              <c:pt idx="3">
                <c:v>0.000000</c:v>
              </c:pt>
            </c:numLit>
          </c:val>
          <c:shape val="cylinder"/>
        </c:ser>
        <c:gapWidth val="100"/>
        <c:gapDepth val="150"/>
        <c:shape val="cylinder"/>
        <c:axId val="0"/>
        <c:axId val="1"/>
        <c:axId val="2"/>
      </c:bar3DChart>
      <c:catAx>
        <c:axId val="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 cap="flat">
            <a:noFill/>
            <a:prstDash val="solid"/>
            <a:miter lim="400000"/>
          </a:ln>
        </c:spPr>
        <c:txPr>
          <a:bodyPr rot="-2700000"/>
          <a:lstStyle/>
          <a:p>
            <a:pPr lvl="0">
              <a:defRPr b="1" i="0" strike="noStrike" sz="379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1"/>
        <c:crosses val="autoZero"/>
        <c:auto val="1"/>
        <c:lblAlgn val="ctr"/>
        <c:noMultiLvlLbl val="1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b="1" i="0" strike="noStrike" sz="252" u="none">
                <a:solidFill>
                  <a:srgbClr val="000000"/>
                </a:solidFill>
                <a:effectLst/>
                <a:latin typeface="Arial"/>
              </a:defRPr>
            </a:pPr>
          </a:p>
        </c:txPr>
        <c:crossAx val="0"/>
        <c:crosses val="autoZero"/>
        <c:crossBetween val="between"/>
        <c:majorUnit val="1"/>
        <c:minorUnit val="0.5"/>
      </c:valAx>
      <c:serAx>
        <c:axId val="2"/>
        <c:scaling>
          <c:orientation val="minMax"/>
        </c:scaling>
        <c:delete val="0"/>
        <c:axPos val="b"/>
        <c:majorTickMark val="out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/>
          </a:p>
        </c:txPr>
        <c:crossAx val="1"/>
        <c:crosses val="autoZero"/>
        <c:tickLblSkip val="1"/>
      </c:serAx>
      <c:spPr>
        <a:noFill/>
        <a:ln w="12700" cap="flat">
          <a:noFill/>
          <a:miter lim="400000"/>
        </a:ln>
        <a:effectLst/>
      </c:spPr>
    </c:plotArea>
    <c:plotVisOnly val="0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5.png"/><Relationship Id="rId12" Type="http://schemas.openxmlformats.org/officeDocument/2006/relationships/image" Target="../media/image8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5.png"/><Relationship Id="rId10" Type="http://schemas.openxmlformats.org/officeDocument/2006/relationships/image" Target="../media/image8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4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5.png"/><Relationship Id="rId10" Type="http://schemas.openxmlformats.org/officeDocument/2006/relationships/image" Target="../media/image15.png"/><Relationship Id="rId11" Type="http://schemas.openxmlformats.org/officeDocument/2006/relationships/image" Target="../media/image8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5.png"/><Relationship Id="rId11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Example_6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LNHeader3-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09_ALG2 LTHeader3-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09_ALG2 EndOf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09_ALG2  Int_01A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09_PAlg-ForwardDEAD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LNHeader3-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09_ALG2 LTHeader3-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5Min Check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487" y="657225"/>
            <a:ext cx="6792913" cy="625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09_Pre-Algbra Nav_Bar.png"/>
          <p:cNvPicPr/>
          <p:nvPr/>
        </p:nvPicPr>
        <p:blipFill>
          <a:blip r:embed="rId4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09_PAlg-Back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09_PAlg-Forward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09_PAlg-Hom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CheckPointICON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467600" y="776287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886200" y="800100"/>
            <a:ext cx="31242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b="1">
                <a:solidFill>
                  <a:srgbClr val="18984C"/>
                </a:solidFill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b="1">
                <a:solidFill>
                  <a:srgbClr val="18984C"/>
                </a:solidFill>
              </a:rPr>
              <a:t>Over Chapter 2</a:t>
            </a:r>
          </a:p>
        </p:txBody>
      </p:sp>
      <p:pic>
        <p:nvPicPr>
          <p:cNvPr id="27" name="LNHeader3-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09_ALG2 LTHeader3-1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09_PAlg-Ch Resources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09_PAlg-Online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LNHeader3-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09_ALG2 LTHeader3-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09_PAlg-Online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xample_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LNHeader3-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09_ALG2 LTHeader3-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Example_2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LNHeader3-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09_ALG2 LTHeader3-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LNHeader3-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09_ALG2 LTHeader3-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09_PAlg-Ch Resources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Real World Ex_3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Example_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LNHeader3-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09_ALG2 LTHeader3-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09_Pre-Algbra Nav_Bar.png"/>
          <p:cNvPicPr/>
          <p:nvPr/>
        </p:nvPicPr>
        <p:blipFill>
          <a:blip r:embed="rId3">
            <a:extLst/>
          </a:blip>
          <a:srcRect l="0" t="0" r="9271" b="2941"/>
          <a:stretch>
            <a:fillRect/>
          </a:stretch>
        </p:blipFill>
        <p:spPr>
          <a:xfrm>
            <a:off x="847724" y="6067424"/>
            <a:ext cx="8296277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09_PAlg-Back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005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09_PAlg-Forward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169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09_PAlg-Hom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15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Example_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1025" y="657225"/>
            <a:ext cx="6738938" cy="299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LNHeader3-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09_ALG2 LTHeader3-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09_PAlg-Ch Resource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400800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09_PAlg-Online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854700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slideLayout" Target="../slideLayouts/slideLayout2.xml"/><Relationship Id="rId12" Type="http://schemas.openxmlformats.org/officeDocument/2006/relationships/slideLayout" Target="../slideLayouts/slideLayout3.xml"/><Relationship Id="rId13" Type="http://schemas.openxmlformats.org/officeDocument/2006/relationships/slideLayout" Target="../slideLayouts/slideLayout4.xml"/><Relationship Id="rId14" Type="http://schemas.openxmlformats.org/officeDocument/2006/relationships/slideLayout" Target="../slideLayouts/slideLayout5.xml"/><Relationship Id="rId15" Type="http://schemas.openxmlformats.org/officeDocument/2006/relationships/slideLayout" Target="../slideLayouts/slideLayout6.xml"/><Relationship Id="rId16" Type="http://schemas.openxmlformats.org/officeDocument/2006/relationships/slideLayout" Target="../slideLayouts/slideLayout7.xml"/><Relationship Id="rId17" Type="http://schemas.openxmlformats.org/officeDocument/2006/relationships/slideLayout" Target="../slideLayouts/slideLayout8.xml"/><Relationship Id="rId18" Type="http://schemas.openxmlformats.org/officeDocument/2006/relationships/slideLayout" Target="../slideLayouts/slideLayout9.xml"/><Relationship Id="rId19" Type="http://schemas.openxmlformats.org/officeDocument/2006/relationships/slideLayout" Target="../slideLayouts/slideLayout10.xml"/><Relationship Id="rId20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9_ALG2  Int_01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09_Pre-Algbra Nav_Bar.png"/>
          <p:cNvPicPr/>
          <p:nvPr/>
        </p:nvPicPr>
        <p:blipFill>
          <a:blip r:embed="rId3">
            <a:extLst/>
          </a:blip>
          <a:srcRect l="0" t="0" r="19166" b="2941"/>
          <a:stretch>
            <a:fillRect/>
          </a:stretch>
        </p:blipFill>
        <p:spPr>
          <a:xfrm>
            <a:off x="1752600" y="6067424"/>
            <a:ext cx="7391400" cy="785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09_PAlg-Exi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96287" y="6315075"/>
            <a:ext cx="441326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esson Menu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9625" y="685800"/>
            <a:ext cx="3683000" cy="1100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09_PAlg-Ch Resources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99325" y="6315075"/>
            <a:ext cx="990600" cy="441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NHeader3-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0" y="-28575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9_ALG2 LTHeader3-1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9275" y="0"/>
            <a:ext cx="7324725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09_PAlg-Online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753225" y="6315075"/>
            <a:ext cx="441325" cy="44132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>
            <p:ph type="title"/>
          </p:nvPr>
        </p:nvSpPr>
        <p:spPr>
          <a:xfrm>
            <a:off x="5486400" y="6953250"/>
            <a:ext cx="3657600" cy="1825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ctr"/>
          <a:lstStyle/>
          <a:p>
            <a:pPr lvl="0"/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 advClick="1"/>
  <p:txStyles>
    <p:titleStyle>
      <a:lvl1pPr algn="r">
        <a:defRPr sz="1200">
          <a:latin typeface="Arial"/>
          <a:ea typeface="Arial"/>
          <a:cs typeface="Arial"/>
          <a:sym typeface="Arial"/>
        </a:defRPr>
      </a:lvl1pPr>
      <a:lvl2pPr algn="r">
        <a:defRPr sz="1200">
          <a:latin typeface="Arial"/>
          <a:ea typeface="Arial"/>
          <a:cs typeface="Arial"/>
          <a:sym typeface="Arial"/>
        </a:defRPr>
      </a:lvl2pPr>
      <a:lvl3pPr algn="r">
        <a:defRPr sz="1200">
          <a:latin typeface="Arial"/>
          <a:ea typeface="Arial"/>
          <a:cs typeface="Arial"/>
          <a:sym typeface="Arial"/>
        </a:defRPr>
      </a:lvl3pPr>
      <a:lvl4pPr algn="r">
        <a:defRPr sz="1200">
          <a:latin typeface="Arial"/>
          <a:ea typeface="Arial"/>
          <a:cs typeface="Arial"/>
          <a:sym typeface="Arial"/>
        </a:defRPr>
      </a:lvl4pPr>
      <a:lvl5pPr algn="r">
        <a:defRPr sz="1200">
          <a:latin typeface="Arial"/>
          <a:ea typeface="Arial"/>
          <a:cs typeface="Arial"/>
          <a:sym typeface="Arial"/>
        </a:defRPr>
      </a:lvl5pPr>
      <a:lvl6pPr indent="457200" algn="r">
        <a:defRPr sz="1200">
          <a:latin typeface="Arial"/>
          <a:ea typeface="Arial"/>
          <a:cs typeface="Arial"/>
          <a:sym typeface="Arial"/>
        </a:defRPr>
      </a:lvl6pPr>
      <a:lvl7pPr indent="914400" algn="r">
        <a:defRPr sz="1200">
          <a:latin typeface="Arial"/>
          <a:ea typeface="Arial"/>
          <a:cs typeface="Arial"/>
          <a:sym typeface="Arial"/>
        </a:defRPr>
      </a:lvl7pPr>
      <a:lvl8pPr indent="1371600" algn="r">
        <a:defRPr sz="1200">
          <a:latin typeface="Arial"/>
          <a:ea typeface="Arial"/>
          <a:cs typeface="Arial"/>
          <a:sym typeface="Arial"/>
        </a:defRPr>
      </a:lvl8pPr>
      <a:lvl9pPr indent="1828800" algn="r">
        <a:defRPr sz="12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Relationship Id="rId5" Type="http://schemas.openxmlformats.org/officeDocument/2006/relationships/image" Target="../media/image10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8.xml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7.xml"/><Relationship Id="rId6" Type="http://schemas.openxmlformats.org/officeDocument/2006/relationships/slide" Target="slide11.xml"/><Relationship Id="rId7" Type="http://schemas.openxmlformats.org/officeDocument/2006/relationships/slide" Target="slide1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Relationship Id="rId5" Type="http://schemas.openxmlformats.org/officeDocument/2006/relationships/image" Target="../media/image16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5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Relationship Id="rId5" Type="http://schemas.openxmlformats.org/officeDocument/2006/relationships/image" Target="../media/image17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6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Relationship Id="rId5" Type="http://schemas.openxmlformats.org/officeDocument/2006/relationships/image" Target="../media/image18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7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Relationship Id="rId5" Type="http://schemas.openxmlformats.org/officeDocument/2006/relationships/image" Target="../media/image42.png"/><Relationship Id="rId6" Type="http://schemas.openxmlformats.org/officeDocument/2006/relationships/image" Target="../media/image19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Relationship Id="rId3" Type="http://schemas.openxmlformats.org/officeDocument/2006/relationships/image" Target="../media/image28.png"/><Relationship Id="rId4" Type="http://schemas.openxmlformats.org/officeDocument/2006/relationships/image" Target="../media/image1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plash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Splash Screen</a:t>
            </a:r>
          </a:p>
        </p:txBody>
      </p:sp>
      <p:pic>
        <p:nvPicPr>
          <p:cNvPr id="139" name="09_ALG2 Splash arm.png"/>
          <p:cNvPicPr/>
          <p:nvPr/>
        </p:nvPicPr>
        <p:blipFill>
          <a:blip r:embed="rId3">
            <a:extLst/>
          </a:blip>
          <a:srcRect l="14170" t="57804" r="48872" b="15516"/>
          <a:stretch>
            <a:fillRect/>
          </a:stretch>
        </p:blipFill>
        <p:spPr>
          <a:xfrm>
            <a:off x="2565400" y="3960812"/>
            <a:ext cx="3378200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LNHeader3-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9450" y="4648200"/>
            <a:ext cx="1143000" cy="641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09_ALG2 LTHeader3-1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9275" y="4884737"/>
            <a:ext cx="7324725" cy="41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1200"/>
              <a:t>SO</a:t>
            </a:r>
          </a:p>
        </p:txBody>
      </p:sp>
      <p:sp>
        <p:nvSpPr>
          <p:cNvPr id="207" name="Shape 207"/>
          <p:cNvSpPr/>
          <p:nvPr>
            <p:ph type="body" idx="1"/>
          </p:nvPr>
        </p:nvSpPr>
        <p:spPr>
          <a:xfrm>
            <a:off x="114300" y="127000"/>
            <a:ext cx="8229600" cy="367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r>
              <a:rPr sz="2000"/>
              <a:t>To solve a system of equations, using TI-84: </a:t>
            </a:r>
            <a:endParaRPr sz="2000"/>
          </a:p>
          <a:p>
            <a:pPr lvl="0">
              <a:defRPr sz="1800"/>
            </a:pPr>
            <a:r>
              <a:rPr sz="2000"/>
              <a:t>Step 1: Solve for y</a:t>
            </a:r>
            <a:endParaRPr sz="2000"/>
          </a:p>
          <a:p>
            <a:pPr lvl="0">
              <a:defRPr sz="1800"/>
            </a:pPr>
            <a:r>
              <a:rPr sz="2000"/>
              <a:t>Step 2: Plug equations into y=</a:t>
            </a:r>
            <a:endParaRPr sz="2000"/>
          </a:p>
          <a:p>
            <a:pPr lvl="0">
              <a:defRPr sz="1800"/>
            </a:pPr>
            <a:r>
              <a:rPr sz="2000"/>
              <a:t>Step 3: Graph </a:t>
            </a:r>
            <a:endParaRPr sz="2000"/>
          </a:p>
          <a:p>
            <a:pPr lvl="1" marL="800100" indent="-342900">
              <a:buChar char="»"/>
              <a:defRPr sz="1800"/>
            </a:pPr>
            <a:r>
              <a:rPr sz="2000"/>
              <a:t>Change WINDOW until you can see the intersection point of the lines.</a:t>
            </a:r>
            <a:endParaRPr sz="2000"/>
          </a:p>
          <a:p>
            <a:pPr lvl="0">
              <a:defRPr sz="1800"/>
            </a:pPr>
            <a:r>
              <a:rPr sz="2000"/>
              <a:t>Step 4: 2nd/Trace/5:Intersection/Enter/Enter/Enter</a:t>
            </a:r>
            <a:endParaRPr sz="2000"/>
          </a:p>
          <a:p>
            <a:pPr lvl="0">
              <a:defRPr sz="1800"/>
            </a:pPr>
            <a:r>
              <a:rPr sz="2000"/>
              <a:t>Step 5: The intersection of the lines is the solution to the system of equations.</a:t>
            </a:r>
            <a:endParaRPr sz="2000"/>
          </a:p>
          <a:p>
            <a:pPr lvl="0">
              <a:defRPr sz="1800"/>
            </a:pPr>
            <a:r>
              <a:rPr sz="2000"/>
              <a:t>Step6: Use home screen to plug solution in and double check work.</a:t>
            </a:r>
          </a:p>
        </p:txBody>
      </p:sp>
      <p:sp>
        <p:nvSpPr>
          <p:cNvPr id="208" name="Shape 208"/>
          <p:cNvSpPr/>
          <p:nvPr/>
        </p:nvSpPr>
        <p:spPr>
          <a:xfrm>
            <a:off x="-25400" y="3587750"/>
            <a:ext cx="8229600" cy="1187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36042" indent="-336042" defTabSz="896111">
              <a:lnSpc>
                <a:spcPct val="90000"/>
              </a:lnSpc>
              <a:spcBef>
                <a:spcPts val="700"/>
              </a:spcBef>
            </a:pPr>
            <a:r>
              <a:rPr b="1" sz="3136"/>
              <a:t>	</a:t>
            </a:r>
            <a:r>
              <a:rPr b="1" sz="2352">
                <a:solidFill>
                  <a:srgbClr val="00539D"/>
                </a:solidFill>
              </a:rPr>
              <a:t>Solve the system of equations by graphing.</a:t>
            </a:r>
            <a:br>
              <a:rPr b="1" sz="2352">
                <a:solidFill>
                  <a:srgbClr val="00539D"/>
                </a:solidFill>
              </a:rPr>
            </a:br>
            <a:r>
              <a:rPr b="1" i="1" sz="2352">
                <a:solidFill>
                  <a:srgbClr val="00539D"/>
                </a:solidFill>
              </a:rPr>
              <a:t>x</a:t>
            </a:r>
            <a:r>
              <a:rPr b="1" sz="2352">
                <a:solidFill>
                  <a:srgbClr val="00539D"/>
                </a:solidFill>
              </a:rPr>
              <a:t> – 2</a:t>
            </a:r>
            <a:r>
              <a:rPr b="1" i="1" sz="2352">
                <a:solidFill>
                  <a:srgbClr val="00539D"/>
                </a:solidFill>
              </a:rPr>
              <a:t>y</a:t>
            </a:r>
            <a:r>
              <a:rPr b="1" sz="2352">
                <a:solidFill>
                  <a:srgbClr val="00539D"/>
                </a:solidFill>
              </a:rPr>
              <a:t> = 0</a:t>
            </a:r>
            <a:br>
              <a:rPr b="1" sz="2352">
                <a:solidFill>
                  <a:srgbClr val="00539D"/>
                </a:solidFill>
              </a:rPr>
            </a:br>
            <a:r>
              <a:rPr b="1" i="1" sz="2352">
                <a:solidFill>
                  <a:srgbClr val="00539D"/>
                </a:solidFill>
              </a:rPr>
              <a:t>x</a:t>
            </a:r>
            <a:r>
              <a:rPr b="1" sz="2352">
                <a:solidFill>
                  <a:srgbClr val="00539D"/>
                </a:solidFill>
              </a:rPr>
              <a:t> + </a:t>
            </a:r>
            <a:r>
              <a:rPr b="1" i="1" sz="2352">
                <a:solidFill>
                  <a:srgbClr val="00539D"/>
                </a:solidFill>
              </a:rPr>
              <a:t>y</a:t>
            </a:r>
            <a:r>
              <a:rPr b="1" sz="2352">
                <a:solidFill>
                  <a:srgbClr val="00539D"/>
                </a:solidFill>
              </a:rPr>
              <a:t> = 6</a:t>
            </a:r>
          </a:p>
        </p:txBody>
      </p:sp>
      <p:sp>
        <p:nvSpPr>
          <p:cNvPr id="209" name="Shape 209"/>
          <p:cNvSpPr/>
          <p:nvPr/>
        </p:nvSpPr>
        <p:spPr>
          <a:xfrm>
            <a:off x="690805" y="6403269"/>
            <a:ext cx="117168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Step 1 &amp; 2</a:t>
            </a:r>
          </a:p>
        </p:txBody>
      </p:sp>
      <p:sp>
        <p:nvSpPr>
          <p:cNvPr id="210" name="Shape 210"/>
          <p:cNvSpPr/>
          <p:nvPr/>
        </p:nvSpPr>
        <p:spPr>
          <a:xfrm>
            <a:off x="3700705" y="6403269"/>
            <a:ext cx="7650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Step 3</a:t>
            </a:r>
          </a:p>
        </p:txBody>
      </p:sp>
      <p:pic>
        <p:nvPicPr>
          <p:cNvPr id="21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9400" y="4170665"/>
            <a:ext cx="1705708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5212005" y="6568369"/>
            <a:ext cx="7650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Step 4</a:t>
            </a:r>
          </a:p>
        </p:txBody>
      </p:sp>
      <p:sp>
        <p:nvSpPr>
          <p:cNvPr id="213" name="Shape 213"/>
          <p:cNvSpPr/>
          <p:nvPr/>
        </p:nvSpPr>
        <p:spPr>
          <a:xfrm>
            <a:off x="7339119" y="4129325"/>
            <a:ext cx="159082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Solution: (4, 2)</a:t>
            </a:r>
          </a:p>
        </p:txBody>
      </p:sp>
      <p:pic>
        <p:nvPicPr>
          <p:cNvPr id="21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300" y="4719235"/>
            <a:ext cx="2463800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55900" y="4719235"/>
            <a:ext cx="2463800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70500" y="5359300"/>
            <a:ext cx="1883508" cy="1262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92776" y="4812112"/>
            <a:ext cx="1883508" cy="126214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7752005" y="6111169"/>
            <a:ext cx="76505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Step 6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21" name="Shape 221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graphicFrame>
        <p:nvGraphicFramePr>
          <p:cNvPr id="222" name="Chart 222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23" name="Shape 223"/>
          <p:cNvSpPr/>
          <p:nvPr/>
        </p:nvSpPr>
        <p:spPr>
          <a:xfrm>
            <a:off x="762000" y="3011487"/>
            <a:ext cx="457200" cy="45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24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558800" y="1493837"/>
            <a:ext cx="8382000" cy="140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  <a:tabLst>
                <a:tab pos="1473200" algn="r"/>
                <a:tab pos="1600200" algn="l"/>
                <a:tab pos="1879600" algn="l"/>
              </a:tabLst>
            </a:pPr>
            <a:r>
              <a:rPr b="1" sz="2400">
                <a:solidFill>
                  <a:srgbClr val="00539D"/>
                </a:solidFill>
              </a:rPr>
              <a:t>Which graph shows the solution to the system of equations below?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+ 3</a:t>
            </a:r>
            <a:r>
              <a:rPr b="1" i="1" sz="2400">
                <a:solidFill>
                  <a:srgbClr val="00539D"/>
                </a:solidFill>
              </a:rPr>
              <a:t>y	=	7</a:t>
            </a:r>
            <a:br>
              <a:rPr b="1" i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 – y</a:t>
            </a:r>
            <a:r>
              <a:rPr b="1" sz="2400">
                <a:solidFill>
                  <a:srgbClr val="00539D"/>
                </a:solidFill>
              </a:rPr>
              <a:t>	=	3</a:t>
            </a:r>
            <a:r>
              <a:rPr b="1" i="1" sz="2400">
                <a:solidFill>
                  <a:srgbClr val="00539D"/>
                </a:solidFill>
              </a:rPr>
              <a:t>	</a:t>
            </a:r>
          </a:p>
        </p:txBody>
      </p:sp>
      <p:grpSp>
        <p:nvGrpSpPr>
          <p:cNvPr id="235" name="Group 235"/>
          <p:cNvGrpSpPr/>
          <p:nvPr/>
        </p:nvGrpSpPr>
        <p:grpSpPr>
          <a:xfrm>
            <a:off x="796925" y="3035299"/>
            <a:ext cx="4349750" cy="3443289"/>
            <a:chOff x="0" y="0"/>
            <a:chExt cx="4349750" cy="3443287"/>
          </a:xfrm>
        </p:grpSpPr>
        <p:sp>
          <p:nvSpPr>
            <p:cNvPr id="227" name="Shape 227"/>
            <p:cNvSpPr/>
            <p:nvPr/>
          </p:nvSpPr>
          <p:spPr>
            <a:xfrm>
              <a:off x="0" y="0"/>
              <a:ext cx="1928813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533400" indent="-533400">
                <a:lnSpc>
                  <a:spcPct val="90000"/>
                </a:lnSpc>
                <a:spcBef>
                  <a:spcPts val="1400"/>
                </a:spcBef>
                <a:defRPr b="1" sz="2400">
                  <a:solidFill>
                    <a:srgbClr val="00539D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00539D"/>
                  </a:solidFill>
                </a:rPr>
                <a:t>A.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2143124" y="0"/>
              <a:ext cx="2168527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533400" indent="-533400">
                <a:lnSpc>
                  <a:spcPct val="90000"/>
                </a:lnSpc>
                <a:spcBef>
                  <a:spcPts val="1400"/>
                </a:spcBef>
                <a:defRPr b="1" sz="2400">
                  <a:solidFill>
                    <a:srgbClr val="00539D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00539D"/>
                  </a:solidFill>
                </a:rPr>
                <a:t>C.</a:t>
              </a:r>
            </a:p>
          </p:txBody>
        </p:sp>
        <p:pic>
          <p:nvPicPr>
            <p:cNvPr id="229" name="3_1_3.jpe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1800" y="63500"/>
              <a:ext cx="1579563" cy="1597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0" name="3_1_4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31800" y="1855787"/>
              <a:ext cx="1571625" cy="1443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31" name="Shape 231"/>
            <p:cNvSpPr/>
            <p:nvPr/>
          </p:nvSpPr>
          <p:spPr>
            <a:xfrm>
              <a:off x="0" y="1790700"/>
              <a:ext cx="1928813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533400" indent="-533400">
                <a:lnSpc>
                  <a:spcPct val="90000"/>
                </a:lnSpc>
                <a:spcBef>
                  <a:spcPts val="1400"/>
                </a:spcBef>
                <a:defRPr b="1" sz="2400">
                  <a:solidFill>
                    <a:srgbClr val="00539D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00539D"/>
                  </a:solidFill>
                </a:rPr>
                <a:t>B.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2143124" y="1790700"/>
              <a:ext cx="2168527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marL="533400" indent="-533400">
                <a:lnSpc>
                  <a:spcPct val="90000"/>
                </a:lnSpc>
                <a:spcBef>
                  <a:spcPts val="1400"/>
                </a:spcBef>
                <a:defRPr b="1" sz="2400">
                  <a:solidFill>
                    <a:srgbClr val="00539D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2400">
                  <a:solidFill>
                    <a:srgbClr val="00539D"/>
                  </a:solidFill>
                </a:rPr>
                <a:t>D.</a:t>
              </a:r>
            </a:p>
          </p:txBody>
        </p:sp>
        <p:pic>
          <p:nvPicPr>
            <p:cNvPr id="233" name="3_1_5.jpe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63812" y="63500"/>
              <a:ext cx="1728788" cy="15890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" name="3_1_6.jpe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20962" y="1855787"/>
              <a:ext cx="1728788" cy="158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3" grpId="5"/>
      <p:bldP build="whole" bldLvl="1" animBg="1" rev="0" advAuto="0" spid="225" grpId="2"/>
      <p:bldP build="whole" bldLvl="1" animBg="1" rev="0" advAuto="0" spid="226" grpId="3"/>
      <p:bldP build="whole" bldLvl="1" animBg="1" rev="0" advAuto="0" spid="235" grpId="4"/>
      <p:bldP build="whole" bldLvl="1" animBg="1" rev="0" advAuto="0" spid="222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38" name="Shape 238"/>
          <p:cNvSpPr/>
          <p:nvPr/>
        </p:nvSpPr>
        <p:spPr>
          <a:xfrm>
            <a:off x="4343400" y="771525"/>
            <a:ext cx="42672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Break-Even Point Analysis</a:t>
            </a:r>
            <a:endParaRPr sz="2000"/>
          </a:p>
        </p:txBody>
      </p:sp>
      <p:sp>
        <p:nvSpPr>
          <p:cNvPr id="239" name="Shape 239"/>
          <p:cNvSpPr/>
          <p:nvPr>
            <p:ph type="body" idx="1"/>
          </p:nvPr>
        </p:nvSpPr>
        <p:spPr>
          <a:xfrm>
            <a:off x="533400" y="1493837"/>
            <a:ext cx="8458200" cy="749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02310" indent="-202310" defTabSz="539495">
              <a:lnSpc>
                <a:spcPct val="90000"/>
              </a:lnSpc>
              <a:spcBef>
                <a:spcPts val="300"/>
              </a:spcBef>
              <a:buSzTx/>
              <a:buNone/>
              <a:defRPr sz="1800"/>
            </a:pPr>
            <a:r>
              <a:rPr b="1" sz="1416">
                <a:solidFill>
                  <a:srgbClr val="E01B22"/>
                </a:solidFill>
              </a:rPr>
              <a:t>	SALES</a:t>
            </a:r>
            <a:r>
              <a:rPr b="1" sz="1416"/>
              <a:t>  </a:t>
            </a:r>
            <a:r>
              <a:rPr b="1" sz="1416">
                <a:solidFill>
                  <a:srgbClr val="00539D"/>
                </a:solidFill>
              </a:rPr>
              <a:t>A service club is selling copies of their holiday cookbook to raise funds for a project. The printer’s set-up charge is $200, and each book costs $2 to print. The cookbooks will sell for $6 each. How many cookbooks must the members sell before they make a profit?</a:t>
            </a:r>
          </a:p>
        </p:txBody>
      </p:sp>
      <p:sp>
        <p:nvSpPr>
          <p:cNvPr id="240" name="Shape 240"/>
          <p:cNvSpPr/>
          <p:nvPr/>
        </p:nvSpPr>
        <p:spPr>
          <a:xfrm>
            <a:off x="858837" y="3822700"/>
            <a:ext cx="7751763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tabLst>
                <a:tab pos="508000" algn="l"/>
              </a:tabLst>
            </a:pPr>
            <a:r>
              <a:rPr sz="2400"/>
              <a:t>Let 	</a:t>
            </a:r>
            <a:r>
              <a:rPr i="1" sz="2400"/>
              <a:t>x</a:t>
            </a:r>
            <a:r>
              <a:rPr sz="2400"/>
              <a:t> = the number of cookbooks, and let </a:t>
            </a:r>
            <a:br>
              <a:rPr sz="2400"/>
            </a:br>
            <a:r>
              <a:rPr i="1" sz="2400"/>
              <a:t>y</a:t>
            </a:r>
            <a:r>
              <a:rPr sz="2400"/>
              <a:t> = the number of dollars.</a:t>
            </a:r>
          </a:p>
        </p:txBody>
      </p:sp>
      <p:grpSp>
        <p:nvGrpSpPr>
          <p:cNvPr id="246" name="Group 246"/>
          <p:cNvGrpSpPr/>
          <p:nvPr/>
        </p:nvGrpSpPr>
        <p:grpSpPr>
          <a:xfrm>
            <a:off x="625475" y="4870449"/>
            <a:ext cx="7996198" cy="437070"/>
            <a:chOff x="0" y="0"/>
            <a:chExt cx="7996197" cy="437068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1967766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Cost of books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2209800" y="0"/>
              <a:ext cx="408940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 is</a:t>
              </a:r>
            </a:p>
          </p:txBody>
        </p:sp>
        <p:sp>
          <p:nvSpPr>
            <p:cNvPr id="243" name="Shape 243"/>
            <p:cNvSpPr/>
            <p:nvPr/>
          </p:nvSpPr>
          <p:spPr>
            <a:xfrm>
              <a:off x="2860675" y="0"/>
              <a:ext cx="1933982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cost per book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5037137" y="0"/>
              <a:ext cx="663288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plus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5943600" y="0"/>
              <a:ext cx="2052598" cy="4370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set-up charge.</a:t>
              </a:r>
            </a:p>
          </p:txBody>
        </p:sp>
      </p:grpSp>
      <p:grpSp>
        <p:nvGrpSpPr>
          <p:cNvPr id="257" name="Group 257"/>
          <p:cNvGrpSpPr/>
          <p:nvPr/>
        </p:nvGrpSpPr>
        <p:grpSpPr>
          <a:xfrm>
            <a:off x="674687" y="5102224"/>
            <a:ext cx="7967663" cy="819658"/>
            <a:chOff x="0" y="0"/>
            <a:chExt cx="7967662" cy="819656"/>
          </a:xfrm>
        </p:grpSpPr>
        <p:sp>
          <p:nvSpPr>
            <p:cNvPr id="247" name="Shape 247"/>
            <p:cNvSpPr/>
            <p:nvPr/>
          </p:nvSpPr>
          <p:spPr>
            <a:xfrm>
              <a:off x="825500" y="382587"/>
              <a:ext cx="25654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i="1" sz="2400"/>
              </a:lvl1pPr>
            </a:lstStyle>
            <a:p>
              <a:pPr lvl="0">
                <a:defRPr i="0" sz="1800"/>
              </a:pPr>
              <a:r>
                <a:rPr i="1" sz="2400"/>
                <a:t>y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2298700" y="382587"/>
              <a:ext cx="282139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=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3629025" y="382587"/>
              <a:ext cx="426056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lnSpc>
                  <a:spcPct val="90000"/>
                </a:lnSpc>
                <a:spcBef>
                  <a:spcPts val="1400"/>
                </a:spcBef>
              </a:pPr>
              <a:r>
                <a:rPr sz="2400"/>
                <a:t>2</a:t>
              </a:r>
              <a:r>
                <a:rPr i="1" sz="2400"/>
                <a:t>x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5164137" y="382587"/>
              <a:ext cx="282139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+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6624637" y="382587"/>
              <a:ext cx="612687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200</a:t>
              </a:r>
            </a:p>
          </p:txBody>
        </p:sp>
        <p:sp>
          <p:nvSpPr>
            <p:cNvPr id="252" name="Shape 252"/>
            <p:cNvSpPr/>
            <p:nvPr/>
          </p:nvSpPr>
          <p:spPr>
            <a:xfrm rot="16200000">
              <a:off x="876300" y="-795338"/>
              <a:ext cx="263526" cy="201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3" name="Shape 253"/>
            <p:cNvSpPr/>
            <p:nvPr/>
          </p:nvSpPr>
          <p:spPr>
            <a:xfrm rot="16200000">
              <a:off x="6815931" y="-807244"/>
              <a:ext cx="268288" cy="2035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4" name="Shape 254"/>
            <p:cNvSpPr/>
            <p:nvPr/>
          </p:nvSpPr>
          <p:spPr>
            <a:xfrm rot="16200000">
              <a:off x="3741737" y="-804863"/>
              <a:ext cx="268289" cy="2030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5" name="Shape 255"/>
            <p:cNvSpPr/>
            <p:nvPr/>
          </p:nvSpPr>
          <p:spPr>
            <a:xfrm rot="16200000">
              <a:off x="2303462" y="-96838"/>
              <a:ext cx="344489" cy="53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56" name="Shape 256"/>
            <p:cNvSpPr/>
            <p:nvPr/>
          </p:nvSpPr>
          <p:spPr>
            <a:xfrm rot="16200000">
              <a:off x="5214143" y="-143669"/>
              <a:ext cx="279401" cy="696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</p:grp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0" grpId="2"/>
      <p:bldP build="p" bldLvl="1" animBg="1" rev="0" advAuto="0" spid="239" grpId="1"/>
      <p:bldP build="whole" bldLvl="1" animBg="1" rev="0" advAuto="0" spid="246" grpId="3"/>
      <p:bldP build="whole" bldLvl="1" animBg="1" rev="0" advAuto="0" spid="257" grpId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sp>
        <p:nvSpPr>
          <p:cNvPr id="260" name="Shape 260"/>
          <p:cNvSpPr/>
          <p:nvPr/>
        </p:nvSpPr>
        <p:spPr>
          <a:xfrm>
            <a:off x="4343400" y="771525"/>
            <a:ext cx="42672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Break-Even Point Analysis</a:t>
            </a:r>
            <a:endParaRPr sz="2000"/>
          </a:p>
        </p:txBody>
      </p:sp>
      <p:grpSp>
        <p:nvGrpSpPr>
          <p:cNvPr id="266" name="Group 266"/>
          <p:cNvGrpSpPr/>
          <p:nvPr/>
        </p:nvGrpSpPr>
        <p:grpSpPr>
          <a:xfrm>
            <a:off x="1162119" y="1371599"/>
            <a:ext cx="7360703" cy="765683"/>
            <a:chOff x="0" y="0"/>
            <a:chExt cx="7360701" cy="765681"/>
          </a:xfrm>
        </p:grpSpPr>
        <p:sp>
          <p:nvSpPr>
            <p:cNvPr id="261" name="Shape 261"/>
            <p:cNvSpPr/>
            <p:nvPr/>
          </p:nvSpPr>
          <p:spPr>
            <a:xfrm>
              <a:off x="0" y="0"/>
              <a:ext cx="1882637" cy="758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400"/>
                </a:spcBef>
              </a:pPr>
              <a:r>
                <a:rPr sz="2400"/>
                <a:t>Income from </a:t>
              </a:r>
              <a:br>
                <a:rPr sz="2400"/>
              </a:br>
              <a:r>
                <a:rPr sz="2400"/>
                <a:t>books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2166868" y="328612"/>
              <a:ext cx="408941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 is</a:t>
              </a:r>
            </a:p>
          </p:txBody>
        </p:sp>
        <p:sp>
          <p:nvSpPr>
            <p:cNvPr id="263" name="Shape 263"/>
            <p:cNvSpPr/>
            <p:nvPr/>
          </p:nvSpPr>
          <p:spPr>
            <a:xfrm>
              <a:off x="2941612" y="0"/>
              <a:ext cx="1374687" cy="758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400"/>
                </a:spcBef>
              </a:pPr>
              <a:r>
                <a:rPr sz="2400"/>
                <a:t>price per </a:t>
              </a:r>
              <a:br>
                <a:rPr sz="2400"/>
              </a:br>
              <a:r>
                <a:rPr sz="2400"/>
                <a:t>book</a:t>
              </a:r>
            </a:p>
          </p:txBody>
        </p:sp>
        <p:sp>
          <p:nvSpPr>
            <p:cNvPr id="264" name="Shape 264"/>
            <p:cNvSpPr/>
            <p:nvPr/>
          </p:nvSpPr>
          <p:spPr>
            <a:xfrm>
              <a:off x="4600505" y="328612"/>
              <a:ext cx="832357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times</a:t>
              </a:r>
            </a:p>
          </p:txBody>
        </p:sp>
        <p:sp>
          <p:nvSpPr>
            <p:cNvPr id="265" name="Shape 265"/>
            <p:cNvSpPr/>
            <p:nvPr/>
          </p:nvSpPr>
          <p:spPr>
            <a:xfrm>
              <a:off x="5799534" y="0"/>
              <a:ext cx="1561168" cy="758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 algn="ctr">
                <a:lnSpc>
                  <a:spcPct val="90000"/>
                </a:lnSpc>
                <a:spcBef>
                  <a:spcPts val="1400"/>
                </a:spcBef>
              </a:pPr>
              <a:r>
                <a:rPr sz="2400"/>
                <a:t>number of </a:t>
              </a:r>
              <a:br>
                <a:rPr sz="2400"/>
              </a:br>
              <a:r>
                <a:rPr sz="2400"/>
                <a:t>books.</a:t>
              </a:r>
            </a:p>
          </p:txBody>
        </p:sp>
      </p:grpSp>
      <p:grpSp>
        <p:nvGrpSpPr>
          <p:cNvPr id="277" name="Group 277"/>
          <p:cNvGrpSpPr/>
          <p:nvPr/>
        </p:nvGrpSpPr>
        <p:grpSpPr>
          <a:xfrm>
            <a:off x="1027112" y="2014537"/>
            <a:ext cx="7583488" cy="822187"/>
            <a:chOff x="0" y="0"/>
            <a:chExt cx="7583487" cy="822186"/>
          </a:xfrm>
        </p:grpSpPr>
        <p:sp>
          <p:nvSpPr>
            <p:cNvPr id="267" name="Shape 267"/>
            <p:cNvSpPr/>
            <p:nvPr/>
          </p:nvSpPr>
          <p:spPr>
            <a:xfrm>
              <a:off x="825500" y="382587"/>
              <a:ext cx="256540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i="1" sz="2400"/>
              </a:lvl1pPr>
            </a:lstStyle>
            <a:p>
              <a:pPr lvl="0">
                <a:defRPr i="0" sz="1800"/>
              </a:pPr>
              <a:r>
                <a:rPr i="1" sz="2400"/>
                <a:t>y</a:t>
              </a:r>
            </a:p>
          </p:txBody>
        </p:sp>
        <p:sp>
          <p:nvSpPr>
            <p:cNvPr id="268" name="Shape 268"/>
            <p:cNvSpPr/>
            <p:nvPr/>
          </p:nvSpPr>
          <p:spPr>
            <a:xfrm>
              <a:off x="2427287" y="382587"/>
              <a:ext cx="282139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=</a:t>
              </a:r>
            </a:p>
          </p:txBody>
        </p:sp>
        <p:sp>
          <p:nvSpPr>
            <p:cNvPr id="269" name="Shape 269"/>
            <p:cNvSpPr/>
            <p:nvPr/>
          </p:nvSpPr>
          <p:spPr>
            <a:xfrm>
              <a:off x="3557587" y="382587"/>
              <a:ext cx="273656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/>
              </a:lvl1pPr>
            </a:lstStyle>
            <a:p>
              <a:pPr lvl="0">
                <a:defRPr sz="1800"/>
              </a:pPr>
              <a:r>
                <a:rPr sz="2400"/>
                <a:t>6</a:t>
              </a:r>
            </a:p>
          </p:txBody>
        </p:sp>
        <p:sp>
          <p:nvSpPr>
            <p:cNvPr id="270" name="Shape 270"/>
            <p:cNvSpPr/>
            <p:nvPr/>
          </p:nvSpPr>
          <p:spPr>
            <a:xfrm>
              <a:off x="6570662" y="382587"/>
              <a:ext cx="256541" cy="437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i="1" sz="2400"/>
              </a:lvl1pPr>
            </a:lstStyle>
            <a:p>
              <a:pPr lvl="0">
                <a:defRPr i="0" sz="1800"/>
              </a:pPr>
              <a:r>
                <a:rPr i="1" sz="2400"/>
                <a:t>x</a:t>
              </a:r>
            </a:p>
          </p:txBody>
        </p:sp>
        <p:sp>
          <p:nvSpPr>
            <p:cNvPr id="271" name="Shape 271"/>
            <p:cNvSpPr/>
            <p:nvPr/>
          </p:nvSpPr>
          <p:spPr>
            <a:xfrm rot="16200000">
              <a:off x="876300" y="-795338"/>
              <a:ext cx="263526" cy="201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2" name="Shape 272"/>
            <p:cNvSpPr/>
            <p:nvPr/>
          </p:nvSpPr>
          <p:spPr>
            <a:xfrm rot="16200000">
              <a:off x="6584949" y="-654050"/>
              <a:ext cx="306389" cy="169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3" name="Shape 273"/>
            <p:cNvSpPr/>
            <p:nvPr/>
          </p:nvSpPr>
          <p:spPr>
            <a:xfrm rot="16200000">
              <a:off x="3609181" y="-558007"/>
              <a:ext cx="268288" cy="153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4" name="Shape 274"/>
            <p:cNvSpPr/>
            <p:nvPr/>
          </p:nvSpPr>
          <p:spPr>
            <a:xfrm rot="16200000">
              <a:off x="2419350" y="-96838"/>
              <a:ext cx="344488" cy="538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5" name="Shape 275"/>
            <p:cNvSpPr/>
            <p:nvPr/>
          </p:nvSpPr>
          <p:spPr>
            <a:xfrm rot="16200000">
              <a:off x="5049837" y="-231775"/>
              <a:ext cx="268289" cy="884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0"/>
                  </a:lnTo>
                  <a:cubicBezTo>
                    <a:pt x="1563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5965" y="10800"/>
                    <a:pt x="0" y="10800"/>
                  </a:cubicBezTo>
                  <a:lnTo>
                    <a:pt x="0" y="10800"/>
                  </a:lnTo>
                  <a:cubicBezTo>
                    <a:pt x="596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15635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rgbClr val="E01B2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276" name="Shape 276"/>
            <p:cNvSpPr/>
            <p:nvPr/>
          </p:nvSpPr>
          <p:spPr>
            <a:xfrm>
              <a:off x="5037137" y="339725"/>
              <a:ext cx="244337" cy="4824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400"/>
                </a:spcBef>
                <a:defRPr sz="2400">
                  <a:latin typeface="Symbol"/>
                  <a:ea typeface="Symbol"/>
                  <a:cs typeface="Symbol"/>
                  <a:sym typeface="Symbol"/>
                </a:defRPr>
              </a:lvl1pPr>
            </a:lstStyle>
            <a:p>
              <a:pPr lvl="0">
                <a:defRPr sz="1800"/>
              </a:pPr>
              <a:r>
                <a:rPr sz="2400"/>
                <a:t>•</a:t>
              </a:r>
            </a:p>
          </p:txBody>
        </p:sp>
      </p:grpSp>
      <p:pic>
        <p:nvPicPr>
          <p:cNvPr id="278" name="3_1_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5450" y="3030537"/>
            <a:ext cx="2490788" cy="2611438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685799" y="2868612"/>
            <a:ext cx="4572002" cy="23632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4487">
              <a:lnSpc>
                <a:spcPct val="90000"/>
              </a:lnSpc>
              <a:spcBef>
                <a:spcPts val="500"/>
              </a:spcBef>
            </a:pPr>
            <a:r>
              <a:rPr sz="2400"/>
              <a:t>The graphs intersect at </a:t>
            </a:r>
            <a:br>
              <a:rPr sz="2400"/>
            </a:br>
            <a:r>
              <a:rPr sz="2400"/>
              <a:t>(50, 300). This is the break-even point.  If the group sells fewer than 50 books, they will lose money. If the group sells more than 50 books, they will make a profit.</a:t>
            </a:r>
          </a:p>
        </p:txBody>
      </p:sp>
      <p:sp>
        <p:nvSpPr>
          <p:cNvPr id="280" name="Shape 280"/>
          <p:cNvSpPr/>
          <p:nvPr/>
        </p:nvSpPr>
        <p:spPr>
          <a:xfrm>
            <a:off x="1066800" y="5334000"/>
            <a:ext cx="4419600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The club must sell at least 51 cookbooks to make a profit.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7" grpId="2"/>
      <p:bldP build="whole" bldLvl="1" animBg="1" rev="0" advAuto="0" spid="280" grpId="5"/>
      <p:bldP build="whole" bldLvl="1" animBg="1" rev="0" advAuto="0" spid="278" grpId="4"/>
      <p:bldP build="whole" bldLvl="1" animBg="1" rev="0" advAuto="0" spid="279" grpId="3"/>
      <p:bldP build="whole" bldLvl="1" animBg="1" rev="0" advAuto="0" spid="2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283" name="Shape 28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3</a:t>
            </a:r>
          </a:p>
        </p:txBody>
      </p:sp>
      <p:graphicFrame>
        <p:nvGraphicFramePr>
          <p:cNvPr id="284" name="Chart 284"/>
          <p:cNvGraphicFramePr/>
          <p:nvPr/>
        </p:nvGraphicFramePr>
        <p:xfrm>
          <a:off x="6136363" y="3353599"/>
          <a:ext cx="2546152" cy="287903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85" name="Shape 285"/>
          <p:cNvSpPr/>
          <p:nvPr/>
        </p:nvSpPr>
        <p:spPr>
          <a:xfrm>
            <a:off x="876300" y="394017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286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64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533400" y="1509712"/>
            <a:ext cx="8229600" cy="172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The student government is selling candy bars. It costs $1 for each candy bar plus a $60 set-up fee. The group will sell the candy bars for $2.50 each. How many do they need to sell to break even?</a:t>
            </a:r>
            <a:br>
              <a:rPr b="1" sz="2400">
                <a:solidFill>
                  <a:srgbClr val="00539D"/>
                </a:solidFill>
              </a:rPr>
            </a:br>
          </a:p>
        </p:txBody>
      </p:sp>
      <p:sp>
        <p:nvSpPr>
          <p:cNvPr id="289" name="Shape 289"/>
          <p:cNvSpPr/>
          <p:nvPr/>
        </p:nvSpPr>
        <p:spPr>
          <a:xfrm>
            <a:off x="901700" y="3353599"/>
            <a:ext cx="4114800" cy="205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0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40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60 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80</a:t>
            </a:r>
          </a:p>
        </p:txBody>
      </p:sp>
      <p:pic>
        <p:nvPicPr>
          <p:cNvPr id="290" name="3_1_8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44725" y="3284537"/>
            <a:ext cx="3263900" cy="2963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"/>
                            </p:stCondLst>
                            <p:childTnLst>
                              <p:par>
                                <p:cTn id="31" nodeType="afterEffect" presetClass="entr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3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6"/>
      <p:bldP build="whole" bldLvl="1" animBg="1" rev="0" advAuto="0" spid="288" grpId="3"/>
      <p:bldP build="whole" bldLvl="1" animBg="1" rev="0" advAuto="0" spid="284" grpId="5"/>
      <p:bldP build="whole" bldLvl="1" animBg="1" rev="0" advAuto="0" spid="286" grpId="1"/>
      <p:bldP build="whole" bldLvl="1" animBg="1" rev="0" advAuto="0" spid="287" grpId="2"/>
      <p:bldP build="whole" bldLvl="1" animBg="1" rev="0" advAuto="0" spid="289" grpId="4"/>
      <p:bldP build="whole" bldLvl="1" animBg="1" rev="0" advAuto="0" spid="290" grpId="7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Concept</a:t>
            </a:r>
          </a:p>
        </p:txBody>
      </p:sp>
      <p:pic>
        <p:nvPicPr>
          <p:cNvPr id="293" name="ALG1-CH03-138-A-CS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150" y="1495425"/>
            <a:ext cx="8239125" cy="44608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296" name="Shape 296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Classify Systems</a:t>
            </a:r>
            <a:endParaRPr sz="2000"/>
          </a:p>
        </p:txBody>
      </p:sp>
      <p:sp>
        <p:nvSpPr>
          <p:cNvPr id="297" name="Shape 297"/>
          <p:cNvSpPr/>
          <p:nvPr>
            <p:ph type="body" idx="1"/>
          </p:nvPr>
        </p:nvSpPr>
        <p:spPr>
          <a:xfrm>
            <a:off x="533400" y="1503362"/>
            <a:ext cx="8229600" cy="17351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00539D"/>
                </a:solidFill>
              </a:rPr>
              <a:t>	</a:t>
            </a:r>
            <a:r>
              <a:rPr b="1" sz="2400">
                <a:solidFill>
                  <a:srgbClr val="E01B22"/>
                </a:solidFill>
              </a:rPr>
              <a:t>A.</a:t>
            </a:r>
            <a:r>
              <a:rPr b="1" sz="2400">
                <a:solidFill>
                  <a:srgbClr val="00539D"/>
                </a:solidFill>
              </a:rPr>
              <a:t> Graph the system of equations and describe it as </a:t>
            </a:r>
            <a:r>
              <a:rPr b="1" i="1" sz="2400">
                <a:solidFill>
                  <a:srgbClr val="00539D"/>
                </a:solidFill>
              </a:rPr>
              <a:t>consistent and independent</a:t>
            </a:r>
            <a:r>
              <a:rPr b="1" sz="2400">
                <a:solidFill>
                  <a:srgbClr val="00539D"/>
                </a:solidFill>
              </a:rPr>
              <a:t>, </a:t>
            </a:r>
            <a:r>
              <a:rPr b="1" i="1" sz="2400">
                <a:solidFill>
                  <a:srgbClr val="00539D"/>
                </a:solidFill>
              </a:rPr>
              <a:t>consistent and dependent</a:t>
            </a:r>
            <a:r>
              <a:rPr b="1" sz="2400">
                <a:solidFill>
                  <a:srgbClr val="00539D"/>
                </a:solidFill>
              </a:rPr>
              <a:t>, or </a:t>
            </a:r>
            <a:r>
              <a:rPr b="1" i="1" sz="2400">
                <a:solidFill>
                  <a:srgbClr val="00539D"/>
                </a:solidFill>
              </a:rPr>
              <a:t>inconsistent.</a:t>
            </a:r>
            <a:br>
              <a:rPr b="1" i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5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–4</a:t>
            </a:r>
          </a:p>
        </p:txBody>
      </p:sp>
      <p:sp>
        <p:nvSpPr>
          <p:cNvPr id="298" name="Shape 298"/>
          <p:cNvSpPr/>
          <p:nvPr/>
        </p:nvSpPr>
        <p:spPr>
          <a:xfrm>
            <a:off x="533400" y="3511550"/>
            <a:ext cx="782002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Write each equation in slope-intercept form.</a:t>
            </a:r>
          </a:p>
        </p:txBody>
      </p:sp>
      <p:pic>
        <p:nvPicPr>
          <p:cNvPr id="299" name="Eq3-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937" y="4213225"/>
            <a:ext cx="2771776" cy="395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Eq3-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4827587"/>
            <a:ext cx="3371850" cy="7318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7" grpId="1"/>
      <p:bldP build="whole" bldLvl="1" animBg="1" rev="0" advAuto="0" spid="300" grpId="4"/>
      <p:bldP build="whole" bldLvl="1" animBg="1" rev="0" advAuto="0" spid="298" grpId="2"/>
      <p:bldP build="whole" bldLvl="1" animBg="1" rev="0" advAuto="0" spid="299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303" name="Shape 303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Classify Systems</a:t>
            </a:r>
            <a:endParaRPr sz="2000"/>
          </a:p>
        </p:txBody>
      </p:sp>
      <p:sp>
        <p:nvSpPr>
          <p:cNvPr id="304" name="Shape 304"/>
          <p:cNvSpPr/>
          <p:nvPr>
            <p:ph type="body" idx="1"/>
          </p:nvPr>
        </p:nvSpPr>
        <p:spPr>
          <a:xfrm>
            <a:off x="533400" y="1493837"/>
            <a:ext cx="2208213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500"/>
              </a:spcBef>
              <a:buSzTx/>
              <a:buNone/>
              <a:defRPr b="1" sz="2400">
                <a:solidFill>
                  <a:srgbClr val="00539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539D"/>
                </a:solidFill>
              </a:rPr>
              <a:t>	Answer:</a:t>
            </a:r>
          </a:p>
        </p:txBody>
      </p:sp>
      <p:sp>
        <p:nvSpPr>
          <p:cNvPr id="305" name="Shape 305"/>
          <p:cNvSpPr/>
          <p:nvPr/>
        </p:nvSpPr>
        <p:spPr>
          <a:xfrm>
            <a:off x="533400" y="5046662"/>
            <a:ext cx="8229600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4487">
              <a:lnSpc>
                <a:spcPct val="90000"/>
              </a:lnSpc>
              <a:spcBef>
                <a:spcPts val="500"/>
              </a:spcBef>
            </a:pPr>
            <a:r>
              <a:rPr sz="2400">
                <a:solidFill>
                  <a:srgbClr val="E01B22"/>
                </a:solidFill>
              </a:rPr>
              <a:t>The graphs of the equations intersect at (2, –3). Since there is one solution to this system, this system is </a:t>
            </a:r>
            <a:r>
              <a:rPr i="1" sz="2400">
                <a:solidFill>
                  <a:srgbClr val="E01B22"/>
                </a:solidFill>
              </a:rPr>
              <a:t>consistent and independent.</a:t>
            </a:r>
          </a:p>
        </p:txBody>
      </p:sp>
      <p:pic>
        <p:nvPicPr>
          <p:cNvPr id="306" name="3_1_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6650" y="1555750"/>
            <a:ext cx="3411538" cy="3167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4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3"/>
      <p:bldP build="whole" bldLvl="1" animBg="1" rev="0" advAuto="0" spid="306" grpId="2"/>
      <p:bldP build="p" bldLvl="1" animBg="1" rev="0" advAuto="0" spid="30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309" name="Shape 309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Classify Systems</a:t>
            </a:r>
            <a:endParaRPr sz="2000"/>
          </a:p>
        </p:txBody>
      </p:sp>
      <p:pic>
        <p:nvPicPr>
          <p:cNvPr id="310" name="Eq3-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3925" y="4703762"/>
            <a:ext cx="3497263" cy="776288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>
            <p:ph type="body" idx="1"/>
          </p:nvPr>
        </p:nvSpPr>
        <p:spPr>
          <a:xfrm>
            <a:off x="533400" y="1503362"/>
            <a:ext cx="8229600" cy="17351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00539D"/>
                </a:solidFill>
              </a:rPr>
              <a:t>	</a:t>
            </a:r>
            <a:r>
              <a:rPr b="1" sz="2400">
                <a:solidFill>
                  <a:srgbClr val="E01B22"/>
                </a:solidFill>
              </a:rPr>
              <a:t>B.</a:t>
            </a:r>
            <a:r>
              <a:rPr b="1" sz="2400">
                <a:solidFill>
                  <a:srgbClr val="00539D"/>
                </a:solidFill>
              </a:rPr>
              <a:t> Graph the system of equations and describe it as </a:t>
            </a:r>
            <a:r>
              <a:rPr b="1" i="1" sz="2400">
                <a:solidFill>
                  <a:srgbClr val="00539D"/>
                </a:solidFill>
              </a:rPr>
              <a:t>consistent and independent</a:t>
            </a:r>
            <a:r>
              <a:rPr b="1" sz="2400">
                <a:solidFill>
                  <a:srgbClr val="00539D"/>
                </a:solidFill>
              </a:rPr>
              <a:t>, </a:t>
            </a:r>
            <a:r>
              <a:rPr b="1" i="1" sz="2400">
                <a:solidFill>
                  <a:srgbClr val="00539D"/>
                </a:solidFill>
              </a:rPr>
              <a:t>consistent and dependent</a:t>
            </a:r>
            <a:r>
              <a:rPr b="1" sz="2400">
                <a:solidFill>
                  <a:srgbClr val="00539D"/>
                </a:solidFill>
              </a:rPr>
              <a:t>, or </a:t>
            </a:r>
            <a:r>
              <a:rPr b="1" i="1" sz="2400">
                <a:solidFill>
                  <a:srgbClr val="00539D"/>
                </a:solidFill>
              </a:rPr>
              <a:t>inconsistent.</a:t>
            </a:r>
            <a:br>
              <a:rPr b="1" i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9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6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–6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6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4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–4</a:t>
            </a:r>
          </a:p>
        </p:txBody>
      </p:sp>
      <p:sp>
        <p:nvSpPr>
          <p:cNvPr id="312" name="Shape 312"/>
          <p:cNvSpPr/>
          <p:nvPr/>
        </p:nvSpPr>
        <p:spPr>
          <a:xfrm>
            <a:off x="533400" y="3406775"/>
            <a:ext cx="782002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Write each equation in slope-intercept form.</a:t>
            </a:r>
          </a:p>
        </p:txBody>
      </p:sp>
      <p:pic>
        <p:nvPicPr>
          <p:cNvPr id="313" name="Eq3-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3925" y="3852862"/>
            <a:ext cx="3492500" cy="77787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33400" y="5502275"/>
            <a:ext cx="7820025" cy="75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</a:pPr>
            <a:r>
              <a:rPr sz="2400"/>
              <a:t>Since the equations are equivalent, their graphs </a:t>
            </a:r>
            <a:br>
              <a:rPr sz="2400"/>
            </a:br>
            <a:r>
              <a:rPr sz="2400"/>
              <a:t>are the same line.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4"/>
      <p:bldP build="whole" bldLvl="1" animBg="1" rev="0" advAuto="0" spid="314" grpId="5"/>
      <p:bldP build="p" bldLvl="1" animBg="1" rev="0" advAuto="0" spid="311" grpId="1"/>
      <p:bldP build="whole" bldLvl="1" animBg="1" rev="0" advAuto="0" spid="313" grpId="3"/>
      <p:bldP build="whole" bldLvl="1" animBg="1" rev="0" advAuto="0" spid="312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317" name="Shape 317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Classify Systems</a:t>
            </a:r>
            <a:endParaRPr sz="2000"/>
          </a:p>
        </p:txBody>
      </p:sp>
      <p:sp>
        <p:nvSpPr>
          <p:cNvPr id="318" name="Shape 318"/>
          <p:cNvSpPr/>
          <p:nvPr>
            <p:ph type="body" idx="1"/>
          </p:nvPr>
        </p:nvSpPr>
        <p:spPr>
          <a:xfrm>
            <a:off x="533400" y="1493837"/>
            <a:ext cx="2208213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500"/>
              </a:spcBef>
              <a:buSzTx/>
              <a:buNone/>
              <a:defRPr b="1" sz="2400">
                <a:solidFill>
                  <a:srgbClr val="00539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539D"/>
                </a:solidFill>
              </a:rPr>
              <a:t>	Answer:</a:t>
            </a:r>
          </a:p>
        </p:txBody>
      </p:sp>
      <p:sp>
        <p:nvSpPr>
          <p:cNvPr id="319" name="Shape 319"/>
          <p:cNvSpPr/>
          <p:nvPr/>
        </p:nvSpPr>
        <p:spPr>
          <a:xfrm>
            <a:off x="533400" y="4953000"/>
            <a:ext cx="8229600" cy="1079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4487">
              <a:lnSpc>
                <a:spcPct val="90000"/>
              </a:lnSpc>
              <a:spcBef>
                <a:spcPts val="500"/>
              </a:spcBef>
            </a:pPr>
            <a:r>
              <a:rPr sz="2400">
                <a:solidFill>
                  <a:srgbClr val="E01B22"/>
                </a:solidFill>
              </a:rPr>
              <a:t>Any ordered pair representing a point on that line will satisfy both equations. So, there are infinitely many solutions. This system is</a:t>
            </a:r>
            <a:r>
              <a:rPr i="1" sz="2400">
                <a:solidFill>
                  <a:srgbClr val="E01B22"/>
                </a:solidFill>
              </a:rPr>
              <a:t> consistent and dependent.</a:t>
            </a:r>
          </a:p>
        </p:txBody>
      </p:sp>
      <p:pic>
        <p:nvPicPr>
          <p:cNvPr id="320" name="3_1_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6650" y="1555750"/>
            <a:ext cx="3411538" cy="3178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2"/>
      <p:bldP build="whole" bldLvl="1" animBg="1" rev="0" advAuto="0" spid="319" grpId="3"/>
      <p:bldP build="p" bldLvl="1" animBg="1" rev="0" advAuto="0" spid="3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Lesson Menu</a:t>
            </a:r>
          </a:p>
        </p:txBody>
      </p:sp>
      <p:sp>
        <p:nvSpPr>
          <p:cNvPr id="144" name="Shape 144"/>
          <p:cNvSpPr/>
          <p:nvPr/>
        </p:nvSpPr>
        <p:spPr>
          <a:xfrm>
            <a:off x="1066800" y="1855787"/>
            <a:ext cx="7583488" cy="2647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2" invalidUrl="" action="ppaction://hlinksldjump" tgtFrame="" tooltip="" history="1" highlightClick="0" endSnd="0"/>
              </a:rPr>
              <a:t>Then/Now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3" invalidUrl="" action="ppaction://hlinksldjump" tgtFrame="" tooltip="" history="1" highlightClick="0" endSnd="0"/>
              </a:rPr>
              <a:t>New Vocabulary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4" invalidUrl="" action="ppaction://hlinksldjump" tgtFrame="" tooltip="" history="1" highlightClick="0" endSnd="0"/>
              </a:rPr>
              <a:t>Example 1:	Solve by Using a Table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5" invalidUrl="" action="ppaction://hlinksldjump" tgtFrame="" tooltip="" history="1" highlightClick="0" endSnd="0"/>
              </a:rPr>
              <a:t>Example 2:	Solve by Graphing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6" invalidUrl="" action="ppaction://hlinksldjump" tgtFrame="" tooltip="" history="1" highlightClick="0" endSnd="0"/>
              </a:rPr>
              <a:t>Example 3:	Real-World Example: Break-Even Point Analysis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7" invalidUrl="" action="ppaction://hlinksldjump" tgtFrame="" tooltip="" history="1" highlightClick="0" endSnd="0"/>
              </a:rPr>
              <a:t>Example 4:	Classify Systems</a:t>
            </a:r>
            <a:endParaRPr b="1" sz="2000">
              <a:solidFill>
                <a:srgbClr val="E01B22"/>
              </a:solidFill>
            </a:endParaRPr>
          </a:p>
          <a:p>
            <a:pPr lvl="0" marL="1485900" indent="-1485900">
              <a:lnSpc>
                <a:spcPct val="90000"/>
              </a:lnSpc>
              <a:spcBef>
                <a:spcPts val="400"/>
              </a:spcBef>
            </a:pPr>
            <a:r>
              <a:rPr b="1" sz="2000">
                <a:hlinkClick r:id="rId2" invalidUrl="" action="ppaction://hlinksldjump" tgtFrame="" tooltip="" history="1" highlightClick="0" endSnd="0"/>
              </a:rPr>
              <a:t>Concept Summary:  Characteristics of Linear Systems</a:t>
            </a:r>
          </a:p>
        </p:txBody>
      </p:sp>
    </p:spTree>
  </p:cSld>
  <p:clrMapOvr>
    <a:masterClrMapping/>
  </p:clrMapOvr>
  <p:transition spd="fast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323" name="Shape 323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Classify Systems</a:t>
            </a:r>
            <a:endParaRPr sz="2000"/>
          </a:p>
        </p:txBody>
      </p:sp>
      <p:sp>
        <p:nvSpPr>
          <p:cNvPr id="324" name="Shape 324"/>
          <p:cNvSpPr/>
          <p:nvPr>
            <p:ph type="body" idx="1"/>
          </p:nvPr>
        </p:nvSpPr>
        <p:spPr>
          <a:xfrm>
            <a:off x="533400" y="1503362"/>
            <a:ext cx="8229600" cy="17351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00539D"/>
                </a:solidFill>
              </a:rPr>
              <a:t>	</a:t>
            </a:r>
            <a:r>
              <a:rPr b="1" sz="2400">
                <a:solidFill>
                  <a:srgbClr val="E01B22"/>
                </a:solidFill>
              </a:rPr>
              <a:t>C.</a:t>
            </a:r>
            <a:r>
              <a:rPr b="1" sz="2400">
                <a:solidFill>
                  <a:srgbClr val="00539D"/>
                </a:solidFill>
              </a:rPr>
              <a:t> Graph the system of equations and describe it as </a:t>
            </a:r>
            <a:r>
              <a:rPr b="1" i="1" sz="2400">
                <a:solidFill>
                  <a:srgbClr val="00539D"/>
                </a:solidFill>
              </a:rPr>
              <a:t>consistent and independent</a:t>
            </a:r>
            <a:r>
              <a:rPr b="1" sz="2400">
                <a:solidFill>
                  <a:srgbClr val="00539D"/>
                </a:solidFill>
              </a:rPr>
              <a:t>, </a:t>
            </a:r>
            <a:r>
              <a:rPr b="1" i="1" sz="2400">
                <a:solidFill>
                  <a:srgbClr val="00539D"/>
                </a:solidFill>
              </a:rPr>
              <a:t>consistent and dependent</a:t>
            </a:r>
            <a:r>
              <a:rPr b="1" sz="2400">
                <a:solidFill>
                  <a:srgbClr val="00539D"/>
                </a:solidFill>
              </a:rPr>
              <a:t>, or </a:t>
            </a:r>
            <a:r>
              <a:rPr b="1" i="1" sz="2400">
                <a:solidFill>
                  <a:srgbClr val="00539D"/>
                </a:solidFill>
              </a:rPr>
              <a:t>inconsistent.</a:t>
            </a:r>
            <a:br>
              <a:rPr b="1" i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15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6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0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5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10</a:t>
            </a:r>
          </a:p>
        </p:txBody>
      </p:sp>
      <p:sp>
        <p:nvSpPr>
          <p:cNvPr id="325" name="Shape 325"/>
          <p:cNvSpPr/>
          <p:nvPr/>
        </p:nvSpPr>
        <p:spPr>
          <a:xfrm>
            <a:off x="533400" y="3473450"/>
            <a:ext cx="7820025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Write each equation in slope-intercept form.</a:t>
            </a:r>
          </a:p>
        </p:txBody>
      </p:sp>
      <p:pic>
        <p:nvPicPr>
          <p:cNvPr id="326" name="Eq3-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4954587"/>
            <a:ext cx="3497263" cy="773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Eq3-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100" y="4041775"/>
            <a:ext cx="3071813" cy="773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24" grpId="1"/>
      <p:bldP build="whole" bldLvl="1" animBg="1" rev="0" advAuto="0" spid="325" grpId="2"/>
      <p:bldP build="whole" bldLvl="1" animBg="1" rev="0" advAuto="0" spid="327" grpId="3"/>
      <p:bldP build="whole" bldLvl="1" animBg="1" rev="0" advAuto="0" spid="326" grpId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330" name="Shape 330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Classify Systems</a:t>
            </a:r>
            <a:endParaRPr sz="2000"/>
          </a:p>
        </p:txBody>
      </p:sp>
      <p:pic>
        <p:nvPicPr>
          <p:cNvPr id="331" name="3_1_1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2825" y="1550987"/>
            <a:ext cx="4170363" cy="2944813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>
            <p:ph type="body" idx="1"/>
          </p:nvPr>
        </p:nvSpPr>
        <p:spPr>
          <a:xfrm>
            <a:off x="533400" y="1392237"/>
            <a:ext cx="2208213" cy="5794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b="1" sz="3200">
                <a:solidFill>
                  <a:srgbClr val="00539D"/>
                </a:solidFill>
              </a:rPr>
              <a:t>	</a:t>
            </a:r>
            <a:r>
              <a:rPr b="1" sz="2400">
                <a:solidFill>
                  <a:srgbClr val="00539D"/>
                </a:solidFill>
              </a:rPr>
              <a:t>Answer</a:t>
            </a:r>
            <a:r>
              <a:rPr b="1" sz="3200">
                <a:solidFill>
                  <a:srgbClr val="00539D"/>
                </a:solidFill>
              </a:rPr>
              <a:t>:</a:t>
            </a:r>
          </a:p>
        </p:txBody>
      </p:sp>
      <p:sp>
        <p:nvSpPr>
          <p:cNvPr id="333" name="Shape 333"/>
          <p:cNvSpPr/>
          <p:nvPr/>
        </p:nvSpPr>
        <p:spPr>
          <a:xfrm>
            <a:off x="533400" y="4757737"/>
            <a:ext cx="8229600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4487">
              <a:lnSpc>
                <a:spcPct val="90000"/>
              </a:lnSpc>
              <a:spcBef>
                <a:spcPts val="500"/>
              </a:spcBef>
            </a:pPr>
            <a:r>
              <a:rPr sz="2400">
                <a:solidFill>
                  <a:srgbClr val="E01B22"/>
                </a:solidFill>
              </a:rPr>
              <a:t>The lines do not intersect. Their graphs are parallel lines. So, there are no solutions that satisfy both equations. This system is</a:t>
            </a:r>
            <a:r>
              <a:rPr i="1" sz="2400">
                <a:solidFill>
                  <a:srgbClr val="E01B22"/>
                </a:solidFill>
              </a:rPr>
              <a:t> inconsistent.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1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32" grpId="1"/>
      <p:bldP build="whole" bldLvl="1" animBg="1" rev="0" advAuto="0" spid="333" grpId="3"/>
      <p:bldP build="whole" bldLvl="1" animBg="1" rev="0" advAuto="0" spid="331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336" name="Shape 336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Classify Systems</a:t>
            </a:r>
            <a:endParaRPr sz="2000"/>
          </a:p>
        </p:txBody>
      </p:sp>
      <p:sp>
        <p:nvSpPr>
          <p:cNvPr id="337" name="Shape 337"/>
          <p:cNvSpPr/>
          <p:nvPr>
            <p:ph type="body" idx="1"/>
          </p:nvPr>
        </p:nvSpPr>
        <p:spPr>
          <a:xfrm>
            <a:off x="533400" y="1503362"/>
            <a:ext cx="8229600" cy="20637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00539D"/>
                </a:solidFill>
              </a:rPr>
              <a:t>	</a:t>
            </a:r>
            <a:r>
              <a:rPr b="1" sz="2400">
                <a:solidFill>
                  <a:srgbClr val="E01B22"/>
                </a:solidFill>
              </a:rPr>
              <a:t>D.</a:t>
            </a:r>
            <a:r>
              <a:rPr b="1" sz="2400">
                <a:solidFill>
                  <a:srgbClr val="00539D"/>
                </a:solidFill>
              </a:rPr>
              <a:t> Graph the system of equations and describe it as </a:t>
            </a:r>
            <a:r>
              <a:rPr b="1" i="1" sz="2400">
                <a:solidFill>
                  <a:srgbClr val="00539D"/>
                </a:solidFill>
              </a:rPr>
              <a:t>consistent and independent</a:t>
            </a:r>
            <a:r>
              <a:rPr b="1" sz="2400">
                <a:solidFill>
                  <a:srgbClr val="00539D"/>
                </a:solidFill>
              </a:rPr>
              <a:t>, </a:t>
            </a:r>
            <a:r>
              <a:rPr b="1" i="1" sz="2400">
                <a:solidFill>
                  <a:srgbClr val="00539D"/>
                </a:solidFill>
              </a:rPr>
              <a:t>consistent and dependent</a:t>
            </a:r>
            <a:r>
              <a:rPr b="1" sz="2400">
                <a:solidFill>
                  <a:srgbClr val="00539D"/>
                </a:solidFill>
              </a:rPr>
              <a:t>, or </a:t>
            </a:r>
            <a:r>
              <a:rPr b="1" i="1" sz="2400">
                <a:solidFill>
                  <a:srgbClr val="00539D"/>
                </a:solidFill>
              </a:rPr>
              <a:t>inconsistent.</a:t>
            </a:r>
            <a:br>
              <a:rPr b="1" i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f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) = –0.5</a:t>
            </a:r>
            <a:r>
              <a:rPr b="1" i="1" sz="2400">
                <a:solidFill>
                  <a:srgbClr val="00539D"/>
                </a:solidFill>
              </a:rPr>
              <a:t>x </a:t>
            </a:r>
            <a:r>
              <a:rPr b="1" sz="2400">
                <a:solidFill>
                  <a:srgbClr val="00539D"/>
                </a:solidFill>
              </a:rPr>
              <a:t>+ 2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g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) = –0.5</a:t>
            </a:r>
            <a:r>
              <a:rPr b="1" i="1" sz="2400">
                <a:solidFill>
                  <a:srgbClr val="00539D"/>
                </a:solidFill>
              </a:rPr>
              <a:t>x </a:t>
            </a:r>
            <a:r>
              <a:rPr b="1" sz="2400">
                <a:solidFill>
                  <a:srgbClr val="00539D"/>
                </a:solidFill>
              </a:rPr>
              <a:t>+ 2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h</a:t>
            </a:r>
            <a:r>
              <a:rPr b="1" sz="2400">
                <a:solidFill>
                  <a:srgbClr val="00539D"/>
                </a:solidFill>
              </a:rPr>
              <a:t>(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) = 0.5</a:t>
            </a:r>
            <a:r>
              <a:rPr b="1" i="1" sz="2400">
                <a:solidFill>
                  <a:srgbClr val="00539D"/>
                </a:solidFill>
              </a:rPr>
              <a:t>x </a:t>
            </a:r>
            <a:r>
              <a:rPr b="1" sz="2400">
                <a:solidFill>
                  <a:srgbClr val="00539D"/>
                </a:solidFill>
              </a:rPr>
              <a:t>+ 2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3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sp>
        <p:nvSpPr>
          <p:cNvPr id="340" name="Shape 340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Classify Systems</a:t>
            </a:r>
            <a:endParaRPr sz="2000"/>
          </a:p>
        </p:txBody>
      </p:sp>
      <p:sp>
        <p:nvSpPr>
          <p:cNvPr id="341" name="Shape 341"/>
          <p:cNvSpPr/>
          <p:nvPr>
            <p:ph type="body" idx="1"/>
          </p:nvPr>
        </p:nvSpPr>
        <p:spPr>
          <a:xfrm>
            <a:off x="533400" y="1392237"/>
            <a:ext cx="2208213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500"/>
              </a:spcBef>
              <a:buSzTx/>
              <a:buNone/>
              <a:defRPr b="1" sz="2400">
                <a:solidFill>
                  <a:srgbClr val="00539D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539D"/>
                </a:solidFill>
              </a:rPr>
              <a:t>	Answer:</a:t>
            </a:r>
          </a:p>
        </p:txBody>
      </p:sp>
      <p:sp>
        <p:nvSpPr>
          <p:cNvPr id="342" name="Shape 342"/>
          <p:cNvSpPr/>
          <p:nvPr/>
        </p:nvSpPr>
        <p:spPr>
          <a:xfrm>
            <a:off x="533400" y="4757737"/>
            <a:ext cx="8229600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4487">
              <a:lnSpc>
                <a:spcPct val="90000"/>
              </a:lnSpc>
              <a:spcBef>
                <a:spcPts val="500"/>
              </a:spcBef>
            </a:pPr>
            <a:r>
              <a:rPr i="1" sz="2400">
                <a:solidFill>
                  <a:srgbClr val="E01B22"/>
                </a:solidFill>
              </a:rPr>
              <a:t>f</a:t>
            </a:r>
            <a:r>
              <a:rPr sz="2400">
                <a:solidFill>
                  <a:srgbClr val="E01B22"/>
                </a:solidFill>
              </a:rPr>
              <a:t>(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) and </a:t>
            </a:r>
            <a:r>
              <a:rPr i="1" sz="2400">
                <a:solidFill>
                  <a:srgbClr val="E01B22"/>
                </a:solidFill>
              </a:rPr>
              <a:t>g</a:t>
            </a:r>
            <a:r>
              <a:rPr sz="2400">
                <a:solidFill>
                  <a:srgbClr val="E01B22"/>
                </a:solidFill>
              </a:rPr>
              <a:t>(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) are consistent and dependent. </a:t>
            </a:r>
            <a:r>
              <a:rPr i="1" sz="2400">
                <a:solidFill>
                  <a:srgbClr val="E01B22"/>
                </a:solidFill>
              </a:rPr>
              <a:t>f</a:t>
            </a:r>
            <a:r>
              <a:rPr sz="2400">
                <a:solidFill>
                  <a:srgbClr val="E01B22"/>
                </a:solidFill>
              </a:rPr>
              <a:t>(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) and </a:t>
            </a:r>
            <a:r>
              <a:rPr i="1" sz="2400">
                <a:solidFill>
                  <a:srgbClr val="E01B22"/>
                </a:solidFill>
              </a:rPr>
              <a:t>h</a:t>
            </a:r>
            <a:r>
              <a:rPr sz="2400">
                <a:solidFill>
                  <a:srgbClr val="E01B22"/>
                </a:solidFill>
              </a:rPr>
              <a:t>(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) are consistent and independent. </a:t>
            </a:r>
            <a:r>
              <a:rPr i="1" sz="2400">
                <a:solidFill>
                  <a:srgbClr val="E01B22"/>
                </a:solidFill>
              </a:rPr>
              <a:t>g</a:t>
            </a:r>
            <a:r>
              <a:rPr sz="2400">
                <a:solidFill>
                  <a:srgbClr val="E01B22"/>
                </a:solidFill>
              </a:rPr>
              <a:t>(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) and </a:t>
            </a:r>
            <a:r>
              <a:rPr i="1" sz="2400">
                <a:solidFill>
                  <a:srgbClr val="E01B22"/>
                </a:solidFill>
              </a:rPr>
              <a:t>h</a:t>
            </a:r>
            <a:r>
              <a:rPr sz="2400">
                <a:solidFill>
                  <a:srgbClr val="E01B22"/>
                </a:solidFill>
              </a:rPr>
              <a:t>(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>
                <a:solidFill>
                  <a:srgbClr val="E01B22"/>
                </a:solidFill>
              </a:rPr>
              <a:t>) are consistent and independent.</a:t>
            </a:r>
          </a:p>
        </p:txBody>
      </p:sp>
      <p:pic>
        <p:nvPicPr>
          <p:cNvPr id="343" name="E-3-1-d-A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2222500"/>
            <a:ext cx="3048000" cy="241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2" grpId="3"/>
      <p:bldP build="p" bldLvl="1" animBg="1" rev="0" advAuto="0" spid="341" grpId="1"/>
      <p:bldP build="whole" bldLvl="1" animBg="1" rev="0" advAuto="0" spid="34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46" name="Shape 34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347" name="Chart 347"/>
          <p:cNvGraphicFramePr/>
          <p:nvPr/>
        </p:nvGraphicFramePr>
        <p:xfrm>
          <a:off x="6537320" y="3794893"/>
          <a:ext cx="2160665" cy="244375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48" name="Shape 348"/>
          <p:cNvSpPr/>
          <p:nvPr/>
        </p:nvSpPr>
        <p:spPr>
          <a:xfrm>
            <a:off x="876300" y="34290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4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Shape 351"/>
          <p:cNvSpPr/>
          <p:nvPr/>
        </p:nvSpPr>
        <p:spPr>
          <a:xfrm>
            <a:off x="533400" y="1484312"/>
            <a:ext cx="5181600" cy="172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A.</a:t>
            </a:r>
            <a:r>
              <a:rPr b="1" sz="2400">
                <a:solidFill>
                  <a:srgbClr val="00539D"/>
                </a:solidFill>
              </a:rPr>
              <a:t> Graph the system of equations below. What type of system of equations is shown? 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5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=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– 5</a:t>
            </a:r>
          </a:p>
        </p:txBody>
      </p:sp>
      <p:sp>
        <p:nvSpPr>
          <p:cNvPr id="352" name="Shape 352"/>
          <p:cNvSpPr/>
          <p:nvPr/>
        </p:nvSpPr>
        <p:spPr>
          <a:xfrm>
            <a:off x="876299" y="3409950"/>
            <a:ext cx="4835527" cy="205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consistent and independent 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consistent and dependent 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consistent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none of the above</a:t>
            </a:r>
          </a:p>
        </p:txBody>
      </p:sp>
      <p:pic>
        <p:nvPicPr>
          <p:cNvPr id="353" name="3-1-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7400" y="1371600"/>
            <a:ext cx="2552700" cy="1938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"/>
                            </p:stCondLst>
                            <p:childTnLst>
                              <p:par>
                                <p:cTn id="31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8" grpId="6"/>
      <p:bldP build="whole" bldLvl="1" animBg="1" rev="0" advAuto="0" spid="347" grpId="5"/>
      <p:bldP build="whole" bldLvl="1" animBg="1" rev="0" advAuto="0" spid="351" grpId="3"/>
      <p:bldP build="whole" bldLvl="1" animBg="1" rev="0" advAuto="0" spid="353" grpId="7"/>
      <p:bldP build="whole" bldLvl="1" animBg="1" rev="0" advAuto="0" spid="349" grpId="1"/>
      <p:bldP build="whole" bldLvl="1" animBg="1" rev="0" advAuto="0" spid="350" grpId="2"/>
      <p:bldP build="whole" bldLvl="1" animBg="1" rev="0" advAuto="0" spid="352" grpId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56" name="Shape 35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357" name="Chart 357"/>
          <p:cNvGraphicFramePr/>
          <p:nvPr/>
        </p:nvGraphicFramePr>
        <p:xfrm>
          <a:off x="6604419" y="3866889"/>
          <a:ext cx="2097697" cy="2371379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58" name="Shape 358"/>
          <p:cNvSpPr/>
          <p:nvPr/>
        </p:nvSpPr>
        <p:spPr>
          <a:xfrm>
            <a:off x="876300" y="42672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5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533400" y="1484312"/>
            <a:ext cx="5257800" cy="172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B.</a:t>
            </a:r>
            <a:r>
              <a:rPr b="1" sz="2400">
                <a:solidFill>
                  <a:srgbClr val="00539D"/>
                </a:solidFill>
              </a:rPr>
              <a:t> Graph the system of equations below. What type of system of equations is shown? 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3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= –2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+ 6</a:t>
            </a:r>
          </a:p>
        </p:txBody>
      </p:sp>
      <p:sp>
        <p:nvSpPr>
          <p:cNvPr id="362" name="Shape 362"/>
          <p:cNvSpPr/>
          <p:nvPr/>
        </p:nvSpPr>
        <p:spPr>
          <a:xfrm>
            <a:off x="927100" y="3692525"/>
            <a:ext cx="4867275" cy="2052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consistent and independent 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consistent and dependent 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inconsistent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none of the above</a:t>
            </a:r>
          </a:p>
        </p:txBody>
      </p:sp>
      <p:pic>
        <p:nvPicPr>
          <p:cNvPr id="363" name="3-1-4b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43600" y="1325562"/>
            <a:ext cx="2371725" cy="2103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"/>
                            </p:stCondLst>
                            <p:childTnLst>
                              <p:par>
                                <p:cTn id="31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0" grpId="2"/>
      <p:bldP build="whole" bldLvl="1" animBg="1" rev="0" advAuto="0" spid="357" grpId="5"/>
      <p:bldP build="whole" bldLvl="1" animBg="1" rev="0" advAuto="0" spid="359" grpId="1"/>
      <p:bldP build="whole" bldLvl="1" animBg="1" rev="0" advAuto="0" spid="363" grpId="7"/>
      <p:bldP build="whole" bldLvl="1" animBg="1" rev="0" advAuto="0" spid="358" grpId="6"/>
      <p:bldP build="whole" bldLvl="1" animBg="1" rev="0" advAuto="0" spid="361" grpId="3"/>
      <p:bldP build="whole" bldLvl="1" animBg="1" rev="0" advAuto="0" spid="362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66" name="Shape 36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367" name="Chart 367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68" name="Shape 368"/>
          <p:cNvSpPr/>
          <p:nvPr/>
        </p:nvSpPr>
        <p:spPr>
          <a:xfrm>
            <a:off x="876300" y="48768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6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Shape 371"/>
          <p:cNvSpPr/>
          <p:nvPr/>
        </p:nvSpPr>
        <p:spPr>
          <a:xfrm>
            <a:off x="533400" y="1484312"/>
            <a:ext cx="5105400" cy="1721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E01B22"/>
                </a:solidFill>
              </a:rPr>
              <a:t>C.</a:t>
            </a:r>
            <a:r>
              <a:rPr b="1" sz="2400">
                <a:solidFill>
                  <a:srgbClr val="00539D"/>
                </a:solidFill>
              </a:rPr>
              <a:t> Graph the system of equations below. What type of system of equations is shown? 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3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–6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+ 2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10</a:t>
            </a:r>
          </a:p>
        </p:txBody>
      </p:sp>
      <p:sp>
        <p:nvSpPr>
          <p:cNvPr id="372" name="Shape 372"/>
          <p:cNvSpPr/>
          <p:nvPr/>
        </p:nvSpPr>
        <p:spPr>
          <a:xfrm>
            <a:off x="927100" y="3875335"/>
            <a:ext cx="4886325" cy="2408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A.	</a:t>
            </a:r>
            <a:r>
              <a:rPr b="1" sz="2400"/>
              <a:t>consistent and independent 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consistent and dependent 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C.	</a:t>
            </a:r>
            <a:r>
              <a:rPr b="1" sz="2400"/>
              <a:t>inconsistent</a:t>
            </a:r>
            <a:endParaRPr b="1" sz="2400"/>
          </a:p>
          <a:p>
            <a:pPr lvl="0" marL="533400" indent="-533400">
              <a:spcBef>
                <a:spcPts val="14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none of the above</a:t>
            </a:r>
            <a:br>
              <a:rPr b="1" sz="2400"/>
            </a:br>
          </a:p>
        </p:txBody>
      </p:sp>
      <p:pic>
        <p:nvPicPr>
          <p:cNvPr id="373" name="3-1-4c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43600" y="1325562"/>
            <a:ext cx="2371725" cy="2122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"/>
                            </p:stCondLst>
                            <p:childTnLst>
                              <p:par>
                                <p:cTn id="31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0" grpId="2"/>
      <p:bldP build="whole" bldLvl="1" animBg="1" rev="0" advAuto="0" spid="367" grpId="5"/>
      <p:bldP build="whole" bldLvl="1" animBg="1" rev="0" advAuto="0" spid="368" grpId="6"/>
      <p:bldP build="whole" bldLvl="1" animBg="1" rev="0" advAuto="0" spid="372" grpId="4"/>
      <p:bldP build="whole" bldLvl="1" animBg="1" rev="0" advAuto="0" spid="371" grpId="3"/>
      <p:bldP build="whole" bldLvl="1" animBg="1" rev="0" advAuto="0" spid="373" grpId="7"/>
      <p:bldP build="whole" bldLvl="1" animBg="1" rev="0" advAuto="0" spid="36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76" name="Shape 37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4</a:t>
            </a:r>
          </a:p>
        </p:txBody>
      </p:sp>
      <p:graphicFrame>
        <p:nvGraphicFramePr>
          <p:cNvPr id="377" name="Chart 377"/>
          <p:cNvGraphicFramePr/>
          <p:nvPr/>
        </p:nvGraphicFramePr>
        <p:xfrm>
          <a:off x="5659743" y="4577298"/>
          <a:ext cx="1346502" cy="152104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378" name="Shape 378"/>
          <p:cNvSpPr/>
          <p:nvPr/>
        </p:nvSpPr>
        <p:spPr>
          <a:xfrm>
            <a:off x="838200" y="29718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379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0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838200" y="2952750"/>
            <a:ext cx="5181600" cy="248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spcBef>
                <a:spcPts val="700"/>
              </a:spcBef>
            </a:pPr>
            <a:r>
              <a:rPr b="1" sz="2400">
                <a:solidFill>
                  <a:srgbClr val="00539D"/>
                </a:solidFill>
              </a:rPr>
              <a:t>A.	</a:t>
            </a:r>
            <a:r>
              <a:rPr b="1" i="1" sz="2400"/>
              <a:t>f(x)</a:t>
            </a:r>
            <a:r>
              <a:rPr b="1" sz="2400"/>
              <a:t> and </a:t>
            </a:r>
            <a:r>
              <a:rPr b="1" i="1" sz="2400"/>
              <a:t>g(x)</a:t>
            </a:r>
            <a:r>
              <a:rPr b="1" sz="2400"/>
              <a:t> are</a:t>
            </a:r>
            <a:r>
              <a:rPr b="1" sz="2400">
                <a:solidFill>
                  <a:srgbClr val="00539D"/>
                </a:solidFill>
              </a:rPr>
              <a:t> </a:t>
            </a:r>
            <a:r>
              <a:rPr b="1" sz="2400"/>
              <a:t>consistent and dependent. </a:t>
            </a:r>
            <a:endParaRPr b="1" sz="2400"/>
          </a:p>
          <a:p>
            <a:pPr lvl="0" marL="533400" indent="-533400">
              <a:spcBef>
                <a:spcPts val="700"/>
              </a:spcBef>
            </a:pPr>
            <a:r>
              <a:rPr b="1" sz="2400">
                <a:solidFill>
                  <a:srgbClr val="00539D"/>
                </a:solidFill>
              </a:rPr>
              <a:t>B.</a:t>
            </a:r>
            <a:r>
              <a:rPr b="1" sz="2400"/>
              <a:t>	</a:t>
            </a:r>
            <a:r>
              <a:rPr b="1" i="1" sz="2400"/>
              <a:t>f(x)</a:t>
            </a:r>
            <a:r>
              <a:rPr b="1" sz="2400"/>
              <a:t> and </a:t>
            </a:r>
            <a:r>
              <a:rPr b="1" i="1" sz="2400"/>
              <a:t>g(x)</a:t>
            </a:r>
            <a:r>
              <a:rPr b="1" sz="2400"/>
              <a:t> are</a:t>
            </a:r>
            <a:r>
              <a:rPr b="1" sz="2400">
                <a:solidFill>
                  <a:srgbClr val="00539D"/>
                </a:solidFill>
              </a:rPr>
              <a:t> </a:t>
            </a:r>
            <a:r>
              <a:rPr b="1" sz="2400"/>
              <a:t>inconsistent. </a:t>
            </a:r>
            <a:endParaRPr b="1" sz="2400"/>
          </a:p>
          <a:p>
            <a:pPr lvl="0" marL="533400" indent="-533400">
              <a:spcBef>
                <a:spcPts val="700"/>
              </a:spcBef>
            </a:pPr>
            <a:r>
              <a:rPr b="1" sz="2400">
                <a:solidFill>
                  <a:srgbClr val="00539D"/>
                </a:solidFill>
              </a:rPr>
              <a:t>C.	</a:t>
            </a:r>
            <a:r>
              <a:rPr b="1" i="1" sz="2400"/>
              <a:t>f(x)</a:t>
            </a:r>
            <a:r>
              <a:rPr b="1" sz="2400"/>
              <a:t> and </a:t>
            </a:r>
            <a:r>
              <a:rPr b="1" i="1" sz="2400"/>
              <a:t>h(x)</a:t>
            </a:r>
            <a:r>
              <a:rPr b="1" sz="2400"/>
              <a:t> are</a:t>
            </a:r>
            <a:r>
              <a:rPr b="1" sz="2400">
                <a:solidFill>
                  <a:srgbClr val="00539D"/>
                </a:solidFill>
              </a:rPr>
              <a:t> </a:t>
            </a:r>
            <a:r>
              <a:rPr b="1" sz="2400"/>
              <a:t>consistent and independent. </a:t>
            </a:r>
            <a:endParaRPr b="1" sz="2400"/>
          </a:p>
          <a:p>
            <a:pPr lvl="0" marL="533400" indent="-533400">
              <a:spcBef>
                <a:spcPts val="7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</a:t>
            </a:r>
            <a:r>
              <a:rPr b="1" i="1" sz="2400"/>
              <a:t>g(x)</a:t>
            </a:r>
            <a:r>
              <a:rPr b="1" sz="2400"/>
              <a:t> and </a:t>
            </a:r>
            <a:r>
              <a:rPr b="1" i="1" sz="2400"/>
              <a:t>h(x)</a:t>
            </a:r>
            <a:r>
              <a:rPr b="1" sz="2400"/>
              <a:t> are</a:t>
            </a:r>
            <a:r>
              <a:rPr b="1" sz="2400">
                <a:solidFill>
                  <a:srgbClr val="00539D"/>
                </a:solidFill>
              </a:rPr>
              <a:t> </a:t>
            </a:r>
            <a:r>
              <a:rPr b="1" sz="2400"/>
              <a:t>consistent </a:t>
            </a:r>
          </a:p>
        </p:txBody>
      </p:sp>
      <p:grpSp>
        <p:nvGrpSpPr>
          <p:cNvPr id="384" name="Group 384"/>
          <p:cNvGrpSpPr/>
          <p:nvPr/>
        </p:nvGrpSpPr>
        <p:grpSpPr>
          <a:xfrm>
            <a:off x="533400" y="1484312"/>
            <a:ext cx="8229600" cy="1254126"/>
            <a:chOff x="0" y="0"/>
            <a:chExt cx="8229600" cy="1254124"/>
          </a:xfrm>
        </p:grpSpPr>
        <p:sp>
          <p:nvSpPr>
            <p:cNvPr id="382" name="Shape 382"/>
            <p:cNvSpPr/>
            <p:nvPr/>
          </p:nvSpPr>
          <p:spPr>
            <a:xfrm>
              <a:off x="0" y="0"/>
              <a:ext cx="8229600" cy="1079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500"/>
                </a:spcBef>
              </a:pPr>
              <a:r>
                <a:rPr b="1" sz="2400">
                  <a:solidFill>
                    <a:srgbClr val="E01B22"/>
                  </a:solidFill>
                </a:rPr>
                <a:t>D.</a:t>
              </a:r>
              <a:r>
                <a:rPr b="1" sz="2400">
                  <a:solidFill>
                    <a:srgbClr val="00539D"/>
                  </a:solidFill>
                </a:rPr>
                <a:t> Graph the system of equations below. Which statement is </a:t>
              </a:r>
              <a:r>
                <a:rPr b="1" i="1" sz="2400">
                  <a:solidFill>
                    <a:srgbClr val="00539D"/>
                  </a:solidFill>
                </a:rPr>
                <a:t>not</a:t>
              </a:r>
              <a:r>
                <a:rPr b="1" sz="2400">
                  <a:solidFill>
                    <a:srgbClr val="00539D"/>
                  </a:solidFill>
                </a:rPr>
                <a:t> true? </a:t>
              </a:r>
              <a:br>
                <a:rPr b="1" sz="2400">
                  <a:solidFill>
                    <a:srgbClr val="00539D"/>
                  </a:solidFill>
                </a:rPr>
              </a:br>
              <a:r>
                <a:rPr i="1" sz="2400">
                  <a:solidFill>
                    <a:srgbClr val="00539D"/>
                  </a:solidFill>
                </a:rPr>
                <a:t>f(x)</a:t>
              </a:r>
              <a:r>
                <a:rPr sz="2400">
                  <a:solidFill>
                    <a:srgbClr val="00539D"/>
                  </a:solidFill>
                </a:rPr>
                <a:t> = </a:t>
              </a:r>
              <a:r>
                <a:rPr i="1" sz="2400">
                  <a:solidFill>
                    <a:srgbClr val="00539D"/>
                  </a:solidFill>
                </a:rPr>
                <a:t>x</a:t>
              </a:r>
              <a:r>
                <a:rPr sz="2400">
                  <a:solidFill>
                    <a:srgbClr val="00539D"/>
                  </a:solidFill>
                </a:rPr>
                <a:t> + 2                </a:t>
              </a:r>
              <a:r>
                <a:rPr i="1" sz="2400">
                  <a:solidFill>
                    <a:srgbClr val="00539D"/>
                  </a:solidFill>
                </a:rPr>
                <a:t>g(x)</a:t>
              </a:r>
              <a:r>
                <a:rPr sz="2400">
                  <a:solidFill>
                    <a:srgbClr val="00539D"/>
                  </a:solidFill>
                </a:rPr>
                <a:t> = </a:t>
              </a:r>
              <a:r>
                <a:rPr i="1" sz="2400">
                  <a:solidFill>
                    <a:srgbClr val="00539D"/>
                  </a:solidFill>
                </a:rPr>
                <a:t>x</a:t>
              </a:r>
              <a:r>
                <a:rPr sz="2400">
                  <a:solidFill>
                    <a:srgbClr val="00539D"/>
                  </a:solidFill>
                </a:rPr>
                <a:t> + 4</a:t>
              </a:r>
            </a:p>
          </p:txBody>
        </p:sp>
        <p:pic>
          <p:nvPicPr>
            <p:cNvPr id="383" name="3-1-4d-redo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843587" y="458787"/>
              <a:ext cx="2157413" cy="7953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5" name="3-1-4d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10400" y="2819400"/>
            <a:ext cx="1704975" cy="1660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"/>
                            </p:stCondLst>
                            <p:childTnLst>
                              <p:par>
                                <p:cTn id="31" nodeType="after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4" grpId="3"/>
      <p:bldP build="whole" bldLvl="1" animBg="1" rev="0" advAuto="0" spid="381" grpId="4"/>
      <p:bldP build="whole" bldLvl="1" animBg="1" rev="0" advAuto="0" spid="379" grpId="1"/>
      <p:bldP build="whole" bldLvl="1" animBg="1" rev="0" advAuto="0" spid="378" grpId="6"/>
      <p:bldP build="whole" bldLvl="1" animBg="1" rev="0" advAuto="0" spid="385" grpId="7"/>
      <p:bldP build="whole" bldLvl="1" animBg="1" rev="0" advAuto="0" spid="380" grpId="2"/>
      <p:bldP build="whole" bldLvl="1" animBg="1" rev="0" advAuto="0" spid="377" grpId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End of the Lesson</a:t>
            </a:r>
          </a:p>
        </p:txBody>
      </p:sp>
    </p:spTree>
  </p:cSld>
  <p:clrMapOvr>
    <a:masterClrMapping/>
  </p:clrMapOvr>
  <p:transition spd="fast" advClick="1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Then/Now</a:t>
            </a:r>
          </a:p>
        </p:txBody>
      </p:sp>
      <p:pic>
        <p:nvPicPr>
          <p:cNvPr id="147" name="The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812800" y="1828800"/>
            <a:ext cx="7620000" cy="1672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sz="2800"/>
              <a:t>You graphed and solved linear equations. (Lesson 2–2)</a:t>
            </a:r>
            <a:endParaRPr sz="280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br>
              <a:rPr sz="2800"/>
            </a:br>
          </a:p>
        </p:txBody>
      </p:sp>
      <p:pic>
        <p:nvPicPr>
          <p:cNvPr id="149" name="Now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" y="304800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812800" y="4057650"/>
            <a:ext cx="7620000" cy="853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Solve systems of linear equations by using tables and graphs.</a:t>
            </a:r>
          </a:p>
        </p:txBody>
      </p:sp>
      <p:sp>
        <p:nvSpPr>
          <p:cNvPr id="151" name="Shape 151"/>
          <p:cNvSpPr/>
          <p:nvPr/>
        </p:nvSpPr>
        <p:spPr>
          <a:xfrm>
            <a:off x="812800" y="5086350"/>
            <a:ext cx="7620000" cy="98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1pPr>
          </a:lstStyle>
          <a:p>
            <a:pPr lvl="0">
              <a:defRPr sz="1800"/>
            </a:pPr>
            <a:r>
              <a:rPr sz="2800"/>
              <a:t>Classify systems of linear equations.</a:t>
            </a:r>
            <a:endParaRPr sz="2800"/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4"/>
      <p:bldP build="whole" bldLvl="1" animBg="1" rev="0" advAuto="0" spid="149" grpId="3"/>
      <p:bldP build="whole" bldLvl="1" animBg="1" rev="0" advAuto="0" spid="148" grpId="2"/>
      <p:bldP build="whole" bldLvl="1" animBg="1" rev="0" advAuto="0" spid="147" grpId="1"/>
      <p:bldP build="p" bldLvl="5" animBg="1" rev="0" advAuto="0" spid="151" grpId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Vocabulary</a:t>
            </a:r>
          </a:p>
        </p:txBody>
      </p:sp>
      <p:pic>
        <p:nvPicPr>
          <p:cNvPr id="154" name="New Vocab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0" y="742950"/>
            <a:ext cx="4241800" cy="89535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812800" y="1828800"/>
            <a:ext cx="3911600" cy="2960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system of equations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break-even point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consistent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inconsistent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independent</a:t>
            </a:r>
            <a:endParaRPr sz="2800"/>
          </a:p>
          <a:p>
            <a:pPr lvl="0" marL="538338" indent="-538338">
              <a:lnSpc>
                <a:spcPct val="90000"/>
              </a:lnSpc>
              <a:spcBef>
                <a:spcPts val="1000"/>
              </a:spcBef>
              <a:buSzPct val="100000"/>
              <a:buChar char="•"/>
            </a:pPr>
            <a:r>
              <a:rPr sz="2800"/>
              <a:t>dependent</a:t>
            </a:r>
          </a:p>
        </p:txBody>
      </p:sp>
      <p:pic>
        <p:nvPicPr>
          <p:cNvPr id="156" name="09 IM Nav-eGlossary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58000" y="5181600"/>
            <a:ext cx="1647825" cy="768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1" dur="500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9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2"/>
      <p:bldP build="whole" bldLvl="1" animBg="1" rev="0" advAuto="0" spid="1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59" name="Shape 159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by Using a Table</a:t>
            </a:r>
            <a:endParaRPr sz="2000"/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xfrm>
            <a:off x="533400" y="1397000"/>
            <a:ext cx="8229600" cy="15160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b="1" sz="3200"/>
              <a:t>	</a:t>
            </a:r>
            <a:r>
              <a:rPr b="1" sz="2400">
                <a:solidFill>
                  <a:srgbClr val="00539D"/>
                </a:solidFill>
              </a:rPr>
              <a:t>Solve the system of equations by completing 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a table.	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3</a:t>
            </a:r>
            <a:br>
              <a:rPr b="1" sz="2400">
                <a:solidFill>
                  <a:srgbClr val="00539D"/>
                </a:solidFill>
              </a:rPr>
            </a:br>
            <a:r>
              <a:rPr b="1" sz="2400">
                <a:solidFill>
                  <a:srgbClr val="00539D"/>
                </a:solidFill>
              </a:rPr>
              <a:t>–2</a:t>
            </a: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–6</a:t>
            </a:r>
          </a:p>
        </p:txBody>
      </p:sp>
      <p:sp>
        <p:nvSpPr>
          <p:cNvPr id="161" name="Shape 161"/>
          <p:cNvSpPr/>
          <p:nvPr/>
        </p:nvSpPr>
        <p:spPr>
          <a:xfrm>
            <a:off x="533400" y="4100512"/>
            <a:ext cx="3741738" cy="940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1828800" algn="r"/>
                <a:tab pos="1930400" algn="l"/>
                <a:tab pos="2222500" algn="l"/>
              </a:tabLst>
            </a:pPr>
            <a:r>
              <a:rPr sz="2400"/>
              <a:t>	</a:t>
            </a:r>
            <a:r>
              <a:rPr i="1" sz="2400"/>
              <a:t>x</a:t>
            </a:r>
            <a:r>
              <a:rPr sz="2400"/>
              <a:t> + </a:t>
            </a:r>
            <a:r>
              <a:rPr i="1" sz="2400"/>
              <a:t>y</a:t>
            </a:r>
            <a:r>
              <a:rPr sz="2400"/>
              <a:t> 	=	3</a:t>
            </a:r>
            <a:endParaRPr sz="2400"/>
          </a:p>
          <a:p>
            <a:pPr lvl="0" indent="342900">
              <a:lnSpc>
                <a:spcPct val="90000"/>
              </a:lnSpc>
              <a:spcBef>
                <a:spcPts val="1400"/>
              </a:spcBef>
              <a:tabLst>
                <a:tab pos="1828800" algn="r"/>
                <a:tab pos="1930400" algn="l"/>
                <a:tab pos="2222500" algn="l"/>
              </a:tabLst>
            </a:pPr>
            <a:r>
              <a:rPr sz="2400"/>
              <a:t>	</a:t>
            </a:r>
            <a:r>
              <a:rPr i="1" sz="2400"/>
              <a:t>y</a:t>
            </a:r>
            <a:r>
              <a:rPr sz="2400"/>
              <a:t> 	=	–</a:t>
            </a:r>
            <a:r>
              <a:rPr i="1" sz="2400"/>
              <a:t>x</a:t>
            </a:r>
            <a:r>
              <a:rPr sz="2400"/>
              <a:t> + 3</a:t>
            </a:r>
          </a:p>
        </p:txBody>
      </p:sp>
      <p:sp>
        <p:nvSpPr>
          <p:cNvPr id="162" name="Shape 162"/>
          <p:cNvSpPr/>
          <p:nvPr/>
        </p:nvSpPr>
        <p:spPr>
          <a:xfrm>
            <a:off x="533400" y="3402012"/>
            <a:ext cx="76327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</a:pPr>
            <a:r>
              <a:rPr sz="2400"/>
              <a:t>Solve for </a:t>
            </a:r>
            <a:r>
              <a:rPr i="1" sz="2400"/>
              <a:t>y</a:t>
            </a:r>
            <a:r>
              <a:rPr sz="2400"/>
              <a:t> in each equation.</a:t>
            </a:r>
          </a:p>
        </p:txBody>
      </p:sp>
      <p:sp>
        <p:nvSpPr>
          <p:cNvPr id="163" name="Shape 163"/>
          <p:cNvSpPr/>
          <p:nvPr/>
        </p:nvSpPr>
        <p:spPr>
          <a:xfrm>
            <a:off x="4629150" y="4100512"/>
            <a:ext cx="3741738" cy="940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lnSpc>
                <a:spcPct val="90000"/>
              </a:lnSpc>
              <a:spcBef>
                <a:spcPts val="1400"/>
              </a:spcBef>
              <a:tabLst>
                <a:tab pos="1828800" algn="r"/>
                <a:tab pos="1930400" algn="l"/>
                <a:tab pos="2222500" algn="l"/>
              </a:tabLst>
            </a:pPr>
            <a:r>
              <a:rPr sz="2400"/>
              <a:t>	–2</a:t>
            </a:r>
            <a:r>
              <a:rPr i="1" sz="2400"/>
              <a:t>x</a:t>
            </a:r>
            <a:r>
              <a:rPr sz="2400"/>
              <a:t> + </a:t>
            </a:r>
            <a:r>
              <a:rPr i="1" sz="2400"/>
              <a:t>y</a:t>
            </a:r>
            <a:r>
              <a:rPr sz="2400"/>
              <a:t> 	=	–6</a:t>
            </a:r>
            <a:endParaRPr i="1" sz="2400"/>
          </a:p>
          <a:p>
            <a:pPr lvl="0">
              <a:lnSpc>
                <a:spcPct val="90000"/>
              </a:lnSpc>
              <a:spcBef>
                <a:spcPts val="1400"/>
              </a:spcBef>
              <a:tabLst>
                <a:tab pos="1828800" algn="r"/>
                <a:tab pos="1930400" algn="l"/>
                <a:tab pos="2222500" algn="l"/>
              </a:tabLst>
            </a:pPr>
            <a:r>
              <a:rPr sz="2400"/>
              <a:t>	</a:t>
            </a:r>
            <a:r>
              <a:rPr i="1" sz="2400"/>
              <a:t>y</a:t>
            </a:r>
            <a:r>
              <a:rPr sz="2400"/>
              <a:t> 	=	2</a:t>
            </a:r>
            <a:r>
              <a:rPr i="1" sz="2400"/>
              <a:t>x</a:t>
            </a:r>
            <a:r>
              <a:rPr sz="2400"/>
              <a:t> – 6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8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4"/>
      <p:bldP build="whole" bldLvl="1" animBg="1" rev="0" advAuto="0" spid="162" grpId="2"/>
      <p:bldP build="p" bldLvl="5" animBg="1" rev="0" advAuto="0" spid="161" grpId="3"/>
      <p:bldP build="p" bldLvl="1" animBg="1" rev="0" advAuto="0" spid="16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sp>
        <p:nvSpPr>
          <p:cNvPr id="166" name="Shape 166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by Using a Table</a:t>
            </a:r>
            <a:endParaRPr sz="2000"/>
          </a:p>
        </p:txBody>
      </p:sp>
      <p:sp>
        <p:nvSpPr>
          <p:cNvPr id="167" name="Shape 167"/>
          <p:cNvSpPr/>
          <p:nvPr/>
        </p:nvSpPr>
        <p:spPr>
          <a:xfrm>
            <a:off x="381000" y="5659437"/>
            <a:ext cx="792480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0012" indent="-1025525">
              <a:spcBef>
                <a:spcPts val="17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solution to the system is (3, 0).</a:t>
            </a:r>
          </a:p>
        </p:txBody>
      </p:sp>
      <p:sp>
        <p:nvSpPr>
          <p:cNvPr id="168" name="Shape 168"/>
          <p:cNvSpPr/>
          <p:nvPr/>
        </p:nvSpPr>
        <p:spPr>
          <a:xfrm>
            <a:off x="524668" y="1189037"/>
            <a:ext cx="8094664" cy="2608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</a:pPr>
            <a:r>
              <a:rPr sz="2000"/>
              <a:t>Use a table to find the solution that satisfies both equations.</a:t>
            </a:r>
            <a:endParaRPr sz="2000"/>
          </a:p>
          <a:p>
            <a:pPr lvl="0" indent="342900">
              <a:lnSpc>
                <a:spcPct val="90000"/>
              </a:lnSpc>
              <a:spcBef>
                <a:spcPts val="1400"/>
              </a:spcBef>
            </a:pPr>
            <a:r>
              <a:rPr sz="2000"/>
              <a:t>This table can be created by hand or on the calculator.</a:t>
            </a:r>
            <a:endParaRPr sz="2000"/>
          </a:p>
          <a:p>
            <a:pPr lvl="0" indent="342900">
              <a:lnSpc>
                <a:spcPct val="90000"/>
              </a:lnSpc>
              <a:spcBef>
                <a:spcPts val="1400"/>
              </a:spcBef>
            </a:pPr>
            <a:r>
              <a:rPr sz="2000"/>
              <a:t>Step 1: Solve for y</a:t>
            </a:r>
            <a:endParaRPr sz="2000"/>
          </a:p>
          <a:p>
            <a:pPr lvl="0" indent="342900">
              <a:lnSpc>
                <a:spcPct val="90000"/>
              </a:lnSpc>
              <a:spcBef>
                <a:spcPts val="1400"/>
              </a:spcBef>
            </a:pPr>
            <a:r>
              <a:rPr sz="2000"/>
              <a:t>Step 2: plug equations into Y1 &amp; Y2</a:t>
            </a:r>
            <a:endParaRPr sz="2000"/>
          </a:p>
          <a:p>
            <a:pPr lvl="0" indent="342900">
              <a:lnSpc>
                <a:spcPct val="90000"/>
              </a:lnSpc>
              <a:spcBef>
                <a:spcPts val="1400"/>
              </a:spcBef>
            </a:pPr>
            <a:r>
              <a:rPr sz="2000"/>
              <a:t>Step 3: Push 2nd/Graph to view the table</a:t>
            </a:r>
            <a:endParaRPr sz="2000"/>
          </a:p>
          <a:p>
            <a:pPr lvl="0" indent="342900">
              <a:lnSpc>
                <a:spcPct val="90000"/>
              </a:lnSpc>
              <a:spcBef>
                <a:spcPts val="1400"/>
              </a:spcBef>
            </a:pPr>
            <a:r>
              <a:rPr sz="2000"/>
              <a:t>Step 4: Find the point that the equations have in common.</a:t>
            </a:r>
          </a:p>
        </p:txBody>
      </p:sp>
      <p:pic>
        <p:nvPicPr>
          <p:cNvPr id="16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" y="3828256"/>
            <a:ext cx="2463800" cy="1651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63962" y="3789868"/>
            <a:ext cx="2463801" cy="165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 flipH="1">
            <a:off x="5689599" y="4615368"/>
            <a:ext cx="1143001" cy="1"/>
          </a:xfrm>
          <a:prstGeom prst="line">
            <a:avLst/>
          </a:prstGeom>
          <a:ln w="25400">
            <a:solidFill>
              <a:srgbClr val="2E2E8B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172" name="Shape 172"/>
          <p:cNvSpPr/>
          <p:nvPr/>
        </p:nvSpPr>
        <p:spPr>
          <a:xfrm>
            <a:off x="6888405" y="4223618"/>
            <a:ext cx="2002258" cy="1417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This is the point </a:t>
            </a:r>
          </a:p>
          <a:p>
            <a:pPr lvl="0"/>
            <a:r>
              <a:t>where an x-value</a:t>
            </a:r>
          </a:p>
          <a:p>
            <a:pPr lvl="0"/>
            <a:r>
              <a:t>gives the same </a:t>
            </a:r>
          </a:p>
          <a:p>
            <a:pPr lvl="0"/>
            <a:r>
              <a:t>y-value for each</a:t>
            </a:r>
          </a:p>
          <a:p>
            <a:pPr lvl="0"/>
            <a:r>
              <a:t>equation, Y1 &amp; Y2.</a:t>
            </a:r>
          </a:p>
        </p:txBody>
      </p:sp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6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body" idx="1"/>
          </p:nvPr>
        </p:nvSpPr>
        <p:spPr>
          <a:xfrm>
            <a:off x="7467600" y="3581400"/>
            <a:ext cx="1219200" cy="2362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A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B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C</a:t>
            </a:r>
            <a:endParaRPr sz="3200">
              <a:solidFill>
                <a:srgbClr val="FFFFFF"/>
              </a:solidFill>
            </a:endParaRPr>
          </a:p>
          <a:p>
            <a:pPr lvl="0" marL="609600" indent="-609600">
              <a:buClr>
                <a:srgbClr val="FFFFFF"/>
              </a:buClr>
              <a:buAutoNum type="alphaUcPeriod" startAt="1"/>
              <a:defRPr sz="1800"/>
            </a:pPr>
            <a:r>
              <a:rPr sz="320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75" name="Shape 175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1</a:t>
            </a:r>
          </a:p>
        </p:txBody>
      </p:sp>
      <p:graphicFrame>
        <p:nvGraphicFramePr>
          <p:cNvPr id="176" name="Chart 176"/>
          <p:cNvGraphicFramePr/>
          <p:nvPr/>
        </p:nvGraphicFramePr>
        <p:xfrm>
          <a:off x="6136752" y="3361735"/>
          <a:ext cx="2537864" cy="28706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77" name="Shape 177"/>
          <p:cNvSpPr/>
          <p:nvPr/>
        </p:nvSpPr>
        <p:spPr>
          <a:xfrm>
            <a:off x="876300" y="3733800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57150">
            <a:solidFill>
              <a:srgbClr val="EC1D24"/>
            </a:solidFill>
            <a:round/>
          </a:ln>
        </p:spPr>
        <p:txBody>
          <a:bodyPr lIns="0" tIns="0" rIns="0" bIns="0" anchor="ctr"/>
          <a:lstStyle/>
          <a:p>
            <a:pPr lvl="0"/>
          </a:p>
        </p:txBody>
      </p:sp>
      <p:pic>
        <p:nvPicPr>
          <p:cNvPr id="178" name="Check Progres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212" y="712787"/>
            <a:ext cx="2846388" cy="511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CheckPointIC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67600" y="747712"/>
            <a:ext cx="1222375" cy="37623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533400" y="1484312"/>
            <a:ext cx="8229600" cy="1079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What is the solution of the system of equations? 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+ 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2</a:t>
            </a:r>
            <a:br>
              <a:rPr b="1" sz="2400">
                <a:solidFill>
                  <a:srgbClr val="00539D"/>
                </a:solidFill>
              </a:rPr>
            </a:br>
            <a:r>
              <a:rPr b="1" i="1" sz="2400">
                <a:solidFill>
                  <a:srgbClr val="00539D"/>
                </a:solidFill>
              </a:rPr>
              <a:t>x</a:t>
            </a:r>
            <a:r>
              <a:rPr b="1" sz="2400">
                <a:solidFill>
                  <a:srgbClr val="00539D"/>
                </a:solidFill>
              </a:rPr>
              <a:t> – 3</a:t>
            </a:r>
            <a:r>
              <a:rPr b="1" i="1" sz="2400">
                <a:solidFill>
                  <a:srgbClr val="00539D"/>
                </a:solidFill>
              </a:rPr>
              <a:t>y</a:t>
            </a:r>
            <a:r>
              <a:rPr b="1" sz="2400">
                <a:solidFill>
                  <a:srgbClr val="00539D"/>
                </a:solidFill>
              </a:rPr>
              <a:t> = –6</a:t>
            </a:r>
          </a:p>
        </p:txBody>
      </p:sp>
      <p:sp>
        <p:nvSpPr>
          <p:cNvPr id="181" name="Shape 181"/>
          <p:cNvSpPr/>
          <p:nvPr/>
        </p:nvSpPr>
        <p:spPr>
          <a:xfrm>
            <a:off x="927100" y="3108134"/>
            <a:ext cx="4114800" cy="2414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33400" indent="-533400"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A.</a:t>
            </a:r>
            <a:r>
              <a:rPr b="1" sz="2400"/>
              <a:t>	(1, 1) </a:t>
            </a:r>
            <a:endParaRPr b="1" sz="2400"/>
          </a:p>
          <a:p>
            <a:pPr lvl="0" marL="533400" indent="-533400"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B.	</a:t>
            </a:r>
            <a:r>
              <a:rPr b="1" sz="2400"/>
              <a:t>(0, 2) </a:t>
            </a:r>
            <a:endParaRPr b="1" sz="2400"/>
          </a:p>
          <a:p>
            <a:pPr lvl="0" marL="533400" indent="-533400"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C.</a:t>
            </a:r>
            <a:r>
              <a:rPr b="1" sz="2400"/>
              <a:t>	(2, 0)</a:t>
            </a:r>
            <a:endParaRPr b="1" sz="2400"/>
          </a:p>
          <a:p>
            <a:pPr lvl="0" marL="533400" indent="-533400">
              <a:spcBef>
                <a:spcPts val="2300"/>
              </a:spcBef>
            </a:pPr>
            <a:r>
              <a:rPr b="1" sz="2400">
                <a:solidFill>
                  <a:srgbClr val="00539D"/>
                </a:solidFill>
              </a:rPr>
              <a:t>D.</a:t>
            </a:r>
            <a:r>
              <a:rPr b="1" sz="2400"/>
              <a:t>	(–4, 6)</a:t>
            </a:r>
          </a:p>
        </p:txBody>
      </p:sp>
      <p:sp>
        <p:nvSpPr>
          <p:cNvPr id="182" name="Shape 182"/>
          <p:cNvSpPr/>
          <p:nvPr/>
        </p:nvSpPr>
        <p:spPr>
          <a:xfrm>
            <a:off x="2849805" y="1990717"/>
            <a:ext cx="6009232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Solve for y. Then, plug into Y1  &amp; Y2. Look at table to see </a:t>
            </a:r>
          </a:p>
          <a:p>
            <a:pPr lvl="0"/>
            <a:r>
              <a:t>intersection point.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nodeType="after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nodeType="after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6"/>
      <p:bldP build="whole" bldLvl="1" animBg="1" rev="0" advAuto="0" spid="178" grpId="1"/>
      <p:bldP build="whole" bldLvl="1" animBg="1" rev="0" advAuto="0" spid="180" grpId="3"/>
      <p:bldP build="whole" bldLvl="1" animBg="1" rev="0" advAuto="0" spid="179" grpId="2"/>
      <p:bldP build="whole" bldLvl="1" animBg="1" rev="0" advAuto="0" spid="177" grpId="5"/>
      <p:bldP build="whole" bldLvl="1" animBg="1" rev="0" advAuto="0" spid="181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185" name="Shape 185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by Graphing</a:t>
            </a:r>
            <a:endParaRPr sz="2000"/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622300" y="1276350"/>
            <a:ext cx="8229600" cy="11874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36042" indent="-336042" defTabSz="896111">
              <a:lnSpc>
                <a:spcPct val="90000"/>
              </a:lnSpc>
              <a:buSzTx/>
              <a:buNone/>
              <a:defRPr sz="1800"/>
            </a:pPr>
            <a:r>
              <a:rPr b="1" sz="3136"/>
              <a:t>	</a:t>
            </a:r>
            <a:r>
              <a:rPr b="1" sz="2352">
                <a:solidFill>
                  <a:srgbClr val="00539D"/>
                </a:solidFill>
              </a:rPr>
              <a:t>Solve the system of equations by graphing.	</a:t>
            </a:r>
            <a:br>
              <a:rPr b="1" sz="2352">
                <a:solidFill>
                  <a:srgbClr val="00539D"/>
                </a:solidFill>
              </a:rPr>
            </a:br>
            <a:r>
              <a:rPr b="1" i="1" sz="2352">
                <a:solidFill>
                  <a:srgbClr val="00539D"/>
                </a:solidFill>
              </a:rPr>
              <a:t>x</a:t>
            </a:r>
            <a:r>
              <a:rPr b="1" sz="2352">
                <a:solidFill>
                  <a:srgbClr val="00539D"/>
                </a:solidFill>
              </a:rPr>
              <a:t> – 2</a:t>
            </a:r>
            <a:r>
              <a:rPr b="1" i="1" sz="2352">
                <a:solidFill>
                  <a:srgbClr val="00539D"/>
                </a:solidFill>
              </a:rPr>
              <a:t>y</a:t>
            </a:r>
            <a:r>
              <a:rPr b="1" sz="2352">
                <a:solidFill>
                  <a:srgbClr val="00539D"/>
                </a:solidFill>
              </a:rPr>
              <a:t> = 0</a:t>
            </a:r>
            <a:br>
              <a:rPr b="1" sz="2352">
                <a:solidFill>
                  <a:srgbClr val="00539D"/>
                </a:solidFill>
              </a:rPr>
            </a:br>
            <a:r>
              <a:rPr b="1" i="1" sz="2352">
                <a:solidFill>
                  <a:srgbClr val="00539D"/>
                </a:solidFill>
              </a:rPr>
              <a:t>x</a:t>
            </a:r>
            <a:r>
              <a:rPr b="1" sz="2352">
                <a:solidFill>
                  <a:srgbClr val="00539D"/>
                </a:solidFill>
              </a:rPr>
              <a:t> + </a:t>
            </a:r>
            <a:r>
              <a:rPr b="1" i="1" sz="2352">
                <a:solidFill>
                  <a:srgbClr val="00539D"/>
                </a:solidFill>
              </a:rPr>
              <a:t>y</a:t>
            </a:r>
            <a:r>
              <a:rPr b="1" sz="2352">
                <a:solidFill>
                  <a:srgbClr val="00539D"/>
                </a:solidFill>
              </a:rPr>
              <a:t> = 6</a:t>
            </a:r>
          </a:p>
        </p:txBody>
      </p:sp>
      <p:sp>
        <p:nvSpPr>
          <p:cNvPr id="187" name="Shape 187"/>
          <p:cNvSpPr/>
          <p:nvPr/>
        </p:nvSpPr>
        <p:spPr>
          <a:xfrm>
            <a:off x="533400" y="5154612"/>
            <a:ext cx="4117975" cy="758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1400"/>
              </a:spcBef>
            </a:pPr>
            <a:r>
              <a:rPr sz="2400"/>
              <a:t>The graphs appear to </a:t>
            </a:r>
            <a:br>
              <a:rPr sz="2400"/>
            </a:br>
            <a:r>
              <a:rPr sz="2400"/>
              <a:t>intersect at (4, 2).</a:t>
            </a:r>
          </a:p>
        </p:txBody>
      </p:sp>
      <p:pic>
        <p:nvPicPr>
          <p:cNvPr id="188" name="Eq3-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3475" y="4441825"/>
            <a:ext cx="2970213" cy="395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Eq3-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1075" y="3422650"/>
            <a:ext cx="2747963" cy="77311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533400" y="2760662"/>
            <a:ext cx="82121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1400"/>
              </a:spcBef>
              <a:defRPr sz="2400"/>
            </a:lvl1pPr>
          </a:lstStyle>
          <a:p>
            <a:pPr lvl="0">
              <a:defRPr sz="1800"/>
            </a:pPr>
            <a:r>
              <a:rPr sz="2400"/>
              <a:t>Write each equation in slope-intercept form.</a:t>
            </a:r>
          </a:p>
        </p:txBody>
      </p:sp>
      <p:pic>
        <p:nvPicPr>
          <p:cNvPr id="191" name="3-1-2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6662" y="3478212"/>
            <a:ext cx="3213101" cy="2608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6"/>
      <p:bldP build="whole" bldLvl="1" animBg="1" rev="0" advAuto="0" spid="187" grpId="5"/>
      <p:bldP build="whole" bldLvl="1" animBg="1" rev="0" advAuto="0" spid="190" grpId="2"/>
      <p:bldP build="whole" bldLvl="1" animBg="1" rev="0" advAuto="0" spid="189" grpId="3"/>
      <p:bldP build="p" bldLvl="1" animBg="1" rev="0" advAuto="0" spid="186" grpId="1"/>
      <p:bldP build="whole" bldLvl="1" animBg="1" rev="0" advAuto="0" spid="188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/>
            </a:pPr>
            <a:r>
              <a:rPr sz="1200"/>
              <a:t>Example 2</a:t>
            </a:r>
          </a:p>
        </p:txBody>
      </p:sp>
      <p:sp>
        <p:nvSpPr>
          <p:cNvPr id="194" name="Shape 194"/>
          <p:cNvSpPr/>
          <p:nvPr/>
        </p:nvSpPr>
        <p:spPr>
          <a:xfrm>
            <a:off x="2628900" y="771525"/>
            <a:ext cx="5981700" cy="80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200"/>
              </a:spcBef>
              <a:defRPr b="1" sz="2000">
                <a:solidFill>
                  <a:srgbClr val="CD0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CD0000"/>
                </a:solidFill>
              </a:rPr>
              <a:t>Solve by Graphing</a:t>
            </a:r>
            <a:endParaRPr sz="2000"/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533400" y="1493837"/>
            <a:ext cx="8458200" cy="457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b="1" sz="2400">
                <a:solidFill>
                  <a:srgbClr val="00539D"/>
                </a:solidFill>
              </a:rPr>
              <a:t>	Check</a:t>
            </a:r>
            <a:r>
              <a:rPr b="1" sz="2400"/>
              <a:t> </a:t>
            </a:r>
            <a:r>
              <a:rPr sz="2400"/>
              <a:t>Substitute the coordinates into each equation. </a:t>
            </a:r>
          </a:p>
        </p:txBody>
      </p:sp>
      <p:sp>
        <p:nvSpPr>
          <p:cNvPr id="196" name="Shape 196"/>
          <p:cNvSpPr/>
          <p:nvPr/>
        </p:nvSpPr>
        <p:spPr>
          <a:xfrm>
            <a:off x="533400" y="2219325"/>
            <a:ext cx="817245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indent="342900">
              <a:lnSpc>
                <a:spcPct val="90000"/>
              </a:lnSpc>
              <a:spcBef>
                <a:spcPts val="800"/>
              </a:spcBef>
              <a:tabLst>
                <a:tab pos="1371600" algn="r"/>
                <a:tab pos="1473200" algn="l"/>
                <a:tab pos="1765300" algn="l"/>
                <a:tab pos="3429000" algn="r"/>
                <a:tab pos="3543300" algn="l"/>
                <a:tab pos="3822700" algn="l"/>
                <a:tab pos="5257800" algn="l"/>
              </a:tabLst>
            </a:pPr>
            <a:r>
              <a:rPr sz="2400"/>
              <a:t>	</a:t>
            </a:r>
            <a:r>
              <a:rPr i="1" sz="2400">
                <a:solidFill>
                  <a:srgbClr val="E01B22"/>
                </a:solidFill>
              </a:rPr>
              <a:t>x</a:t>
            </a:r>
            <a:r>
              <a:rPr sz="2400"/>
              <a:t> – 2</a:t>
            </a:r>
            <a:r>
              <a:rPr i="1" sz="2400">
                <a:solidFill>
                  <a:srgbClr val="339966"/>
                </a:solidFill>
              </a:rPr>
              <a:t>y</a:t>
            </a:r>
            <a:r>
              <a:rPr sz="2400"/>
              <a:t>	= 0	</a:t>
            </a:r>
            <a:r>
              <a:rPr i="1" sz="2400"/>
              <a:t>x</a:t>
            </a:r>
            <a:r>
              <a:rPr sz="2400"/>
              <a:t> + </a:t>
            </a:r>
            <a:r>
              <a:rPr i="1" sz="2400">
                <a:solidFill>
                  <a:srgbClr val="339966"/>
                </a:solidFill>
              </a:rPr>
              <a:t>y</a:t>
            </a:r>
            <a:r>
              <a:rPr sz="2400"/>
              <a:t>	=	6	Original equations</a:t>
            </a:r>
          </a:p>
        </p:txBody>
      </p:sp>
      <p:grpSp>
        <p:nvGrpSpPr>
          <p:cNvPr id="200" name="Group 200"/>
          <p:cNvGrpSpPr/>
          <p:nvPr/>
        </p:nvGrpSpPr>
        <p:grpSpPr>
          <a:xfrm>
            <a:off x="533400" y="2747962"/>
            <a:ext cx="8172450" cy="824782"/>
            <a:chOff x="0" y="0"/>
            <a:chExt cx="8172450" cy="824780"/>
          </a:xfrm>
        </p:grpSpPr>
        <p:sp>
          <p:nvSpPr>
            <p:cNvPr id="197" name="Shape 197"/>
            <p:cNvSpPr/>
            <p:nvPr/>
          </p:nvSpPr>
          <p:spPr>
            <a:xfrm>
              <a:off x="0" y="66675"/>
              <a:ext cx="8172450" cy="758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indent="342900">
                <a:lnSpc>
                  <a:spcPct val="90000"/>
                </a:lnSpc>
                <a:spcBef>
                  <a:spcPts val="800"/>
                </a:spcBef>
                <a:tabLst>
                  <a:tab pos="1371600" algn="r"/>
                  <a:tab pos="1473200" algn="l"/>
                  <a:tab pos="1765300" algn="l"/>
                  <a:tab pos="3429000" algn="r"/>
                  <a:tab pos="3543300" algn="l"/>
                  <a:tab pos="3822700" algn="l"/>
                  <a:tab pos="5257800" algn="l"/>
                </a:tabLst>
              </a:pPr>
              <a:r>
                <a:rPr sz="2400"/>
                <a:t>	</a:t>
              </a:r>
              <a:r>
                <a:rPr sz="2400">
                  <a:solidFill>
                    <a:srgbClr val="E01B22"/>
                  </a:solidFill>
                </a:rPr>
                <a:t>4</a:t>
              </a:r>
              <a:r>
                <a:rPr sz="2400"/>
                <a:t> – 2(</a:t>
              </a:r>
              <a:r>
                <a:rPr sz="2400">
                  <a:solidFill>
                    <a:srgbClr val="339966"/>
                  </a:solidFill>
                </a:rPr>
                <a:t>2</a:t>
              </a:r>
              <a:r>
                <a:rPr sz="2400"/>
                <a:t>)	= 0	</a:t>
              </a:r>
              <a:r>
                <a:rPr sz="2400">
                  <a:solidFill>
                    <a:srgbClr val="E01B22"/>
                  </a:solidFill>
                </a:rPr>
                <a:t>4</a:t>
              </a:r>
              <a:r>
                <a:rPr sz="2400"/>
                <a:t> + </a:t>
              </a:r>
              <a:r>
                <a:rPr sz="2400">
                  <a:solidFill>
                    <a:srgbClr val="339966"/>
                  </a:solidFill>
                </a:rPr>
                <a:t>2</a:t>
              </a:r>
              <a:r>
                <a:rPr sz="2400"/>
                <a:t>	=	6	Replace </a:t>
              </a:r>
              <a:r>
                <a:rPr i="1" sz="2400">
                  <a:solidFill>
                    <a:srgbClr val="E01B22"/>
                  </a:solidFill>
                </a:rPr>
                <a:t>x</a:t>
              </a:r>
              <a:r>
                <a:rPr sz="2400"/>
                <a:t> with 4</a:t>
              </a:r>
              <a:br>
                <a:rPr sz="2400"/>
              </a:br>
              <a:r>
                <a:rPr sz="2400"/>
                <a:t>							and </a:t>
              </a:r>
              <a:r>
                <a:rPr i="1" sz="2400">
                  <a:solidFill>
                    <a:srgbClr val="339966"/>
                  </a:solidFill>
                </a:rPr>
                <a:t>y</a:t>
              </a:r>
              <a:r>
                <a:rPr sz="2400"/>
                <a:t> with 2.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1520825" y="0"/>
              <a:ext cx="197232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marL="533400" indent="-533400">
                <a:lnSpc>
                  <a:spcPct val="90000"/>
                </a:lnSpc>
                <a:spcBef>
                  <a:spcPts val="200"/>
                </a:spcBef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?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3586162" y="0"/>
              <a:ext cx="197233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marL="533400" indent="-533400">
                <a:lnSpc>
                  <a:spcPct val="90000"/>
                </a:lnSpc>
                <a:spcBef>
                  <a:spcPts val="200"/>
                </a:spcBef>
                <a:defRPr b="1" sz="1200"/>
              </a:lvl1pPr>
            </a:lstStyle>
            <a:p>
              <a:pPr lvl="0">
                <a:defRPr b="0" sz="1800"/>
              </a:pPr>
              <a:r>
                <a:rPr b="1" sz="1200"/>
                <a:t>?</a:t>
              </a:r>
            </a:p>
          </p:txBody>
        </p:sp>
      </p:grpSp>
      <p:sp>
        <p:nvSpPr>
          <p:cNvPr id="201" name="Shape 201"/>
          <p:cNvSpPr/>
          <p:nvPr/>
        </p:nvSpPr>
        <p:spPr>
          <a:xfrm>
            <a:off x="533400" y="3738562"/>
            <a:ext cx="8172450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indent="342900">
              <a:lnSpc>
                <a:spcPct val="90000"/>
              </a:lnSpc>
              <a:spcBef>
                <a:spcPts val="800"/>
              </a:spcBef>
              <a:tabLst>
                <a:tab pos="1371600" algn="r"/>
                <a:tab pos="1473200" algn="l"/>
                <a:tab pos="1765300" algn="l"/>
                <a:tab pos="3429000" algn="r"/>
                <a:tab pos="3543300" algn="l"/>
                <a:tab pos="3822700" algn="l"/>
                <a:tab pos="5257800" algn="l"/>
              </a:tabLst>
              <a:defRPr sz="2400"/>
            </a:lvl1pPr>
          </a:lstStyle>
          <a:p>
            <a:pPr lvl="0">
              <a:defRPr sz="1800"/>
            </a:pPr>
            <a:r>
              <a:rPr sz="2400"/>
              <a:t>	0	=	0	6	=	6	Simplify.</a:t>
            </a:r>
          </a:p>
        </p:txBody>
      </p:sp>
      <p:sp>
        <p:nvSpPr>
          <p:cNvPr id="202" name="Shape 202"/>
          <p:cNvSpPr/>
          <p:nvPr/>
        </p:nvSpPr>
        <p:spPr>
          <a:xfrm>
            <a:off x="533400" y="4505325"/>
            <a:ext cx="82296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370012" indent="-1025525">
              <a:spcBef>
                <a:spcPts val="500"/>
              </a:spcBef>
            </a:pPr>
            <a:r>
              <a:rPr b="1" sz="2400">
                <a:solidFill>
                  <a:srgbClr val="00539D"/>
                </a:solidFill>
              </a:rPr>
              <a:t>Answer:</a:t>
            </a:r>
            <a:r>
              <a:rPr sz="2400">
                <a:solidFill>
                  <a:srgbClr val="E01B22"/>
                </a:solidFill>
              </a:rPr>
              <a:t> 	The solution of the system is (4, 2).</a:t>
            </a:r>
          </a:p>
        </p:txBody>
      </p:sp>
      <p:pic>
        <p:nvPicPr>
          <p:cNvPr id="203" name="CheckMark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81537" y="3659187"/>
            <a:ext cx="379413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CheckMark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4612" y="3659187"/>
            <a:ext cx="379413" cy="43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fast" advClick="1">
    <p:wipe dir="r"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nodeType="afterEffect" presetClass="entr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nodeType="afterEffect" presetClass="entr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2"/>
      <p:bldP build="whole" bldLvl="1" animBg="1" rev="0" advAuto="0" spid="203" grpId="6"/>
      <p:bldP build="whole" bldLvl="1" animBg="1" rev="0" advAuto="0" spid="204" grpId="5"/>
      <p:bldP build="whole" bldLvl="1" animBg="1" rev="0" advAuto="0" spid="202" grpId="7"/>
      <p:bldP build="whole" bldLvl="1" animBg="1" rev="0" advAuto="0" spid="200" grpId="3"/>
      <p:bldP build="whole" bldLvl="1" animBg="1" rev="0" advAuto="0" spid="201" grpId="4"/>
      <p:bldP build="p" bldLvl="1" animBg="1" rev="0" advAuto="0" spid="19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